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51"/>
  </p:notesMasterIdLst>
  <p:sldIdLst>
    <p:sldId id="256" r:id="rId2"/>
    <p:sldId id="258" r:id="rId3"/>
    <p:sldId id="260" r:id="rId4"/>
    <p:sldId id="259" r:id="rId5"/>
    <p:sldId id="261" r:id="rId6"/>
    <p:sldId id="262" r:id="rId7"/>
    <p:sldId id="263" r:id="rId8"/>
    <p:sldId id="266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7" r:id="rId30"/>
    <p:sldId id="286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75" r:id="rId39"/>
    <p:sldId id="295" r:id="rId40"/>
    <p:sldId id="305" r:id="rId41"/>
    <p:sldId id="297" r:id="rId42"/>
    <p:sldId id="298" r:id="rId43"/>
    <p:sldId id="300" r:id="rId44"/>
    <p:sldId id="304" r:id="rId45"/>
    <p:sldId id="299" r:id="rId46"/>
    <p:sldId id="296" r:id="rId47"/>
    <p:sldId id="301" r:id="rId48"/>
    <p:sldId id="302" r:id="rId49"/>
    <p:sldId id="303" r:id="rId50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" initials="A" lastIdx="1" clrIdx="0">
    <p:extLst>
      <p:ext uri="{19B8F6BF-5375-455C-9EA6-DF929625EA0E}">
        <p15:presenceInfo xmlns:p15="http://schemas.microsoft.com/office/powerpoint/2012/main" userId="Asu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4686" autoAdjust="0"/>
  </p:normalViewPr>
  <p:slideViewPr>
    <p:cSldViewPr snapToGrid="0">
      <p:cViewPr varScale="1">
        <p:scale>
          <a:sx n="82" d="100"/>
          <a:sy n="82" d="100"/>
        </p:scale>
        <p:origin x="86" y="115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0-14T22:26:54.688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ED070C-90B7-4A66-9FE9-80D35F28AD28}" type="datetimeFigureOut">
              <a:rPr lang="th-TH" smtClean="0"/>
              <a:t>16/10/60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148C19-F7DD-4408-8102-5B485071EA6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53812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48C19-F7DD-4408-8102-5B485071EA66}" type="slidenum">
              <a:rPr lang="th-TH" smtClean="0"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75960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2473-9DB1-4EC1-B8FC-654E33E6AE4A}" type="datetimeFigureOut">
              <a:rPr lang="th-TH" smtClean="0"/>
              <a:t>14/10/60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5E5B-1D17-4CD2-80CB-1B411E8BD88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48205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2473-9DB1-4EC1-B8FC-654E33E6AE4A}" type="datetimeFigureOut">
              <a:rPr lang="th-TH" smtClean="0"/>
              <a:t>14/10/60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5E5B-1D17-4CD2-80CB-1B411E8BD88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83151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2473-9DB1-4EC1-B8FC-654E33E6AE4A}" type="datetimeFigureOut">
              <a:rPr lang="th-TH" smtClean="0"/>
              <a:t>14/10/60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5E5B-1D17-4CD2-80CB-1B411E8BD88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15921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2473-9DB1-4EC1-B8FC-654E33E6AE4A}" type="datetimeFigureOut">
              <a:rPr lang="th-TH" smtClean="0"/>
              <a:t>14/10/60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5E5B-1D17-4CD2-80CB-1B411E8BD88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2511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2473-9DB1-4EC1-B8FC-654E33E6AE4A}" type="datetimeFigureOut">
              <a:rPr lang="th-TH" smtClean="0"/>
              <a:t>14/10/60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5E5B-1D17-4CD2-80CB-1B411E8BD88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80477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2473-9DB1-4EC1-B8FC-654E33E6AE4A}" type="datetimeFigureOut">
              <a:rPr lang="th-TH" smtClean="0"/>
              <a:t>14/10/60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5E5B-1D17-4CD2-80CB-1B411E8BD88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87379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2473-9DB1-4EC1-B8FC-654E33E6AE4A}" type="datetimeFigureOut">
              <a:rPr lang="th-TH" smtClean="0"/>
              <a:t>14/10/60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5E5B-1D17-4CD2-80CB-1B411E8BD88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20281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2473-9DB1-4EC1-B8FC-654E33E6AE4A}" type="datetimeFigureOut">
              <a:rPr lang="th-TH" smtClean="0"/>
              <a:t>14/10/60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5E5B-1D17-4CD2-80CB-1B411E8BD88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0954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2473-9DB1-4EC1-B8FC-654E33E6AE4A}" type="datetimeFigureOut">
              <a:rPr lang="th-TH" smtClean="0"/>
              <a:t>14/10/60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5E5B-1D17-4CD2-80CB-1B411E8BD88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49047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2473-9DB1-4EC1-B8FC-654E33E6AE4A}" type="datetimeFigureOut">
              <a:rPr lang="th-TH" smtClean="0"/>
              <a:t>14/10/60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5E5B-1D17-4CD2-80CB-1B411E8BD88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3278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2473-9DB1-4EC1-B8FC-654E33E6AE4A}" type="datetimeFigureOut">
              <a:rPr lang="th-TH" smtClean="0"/>
              <a:t>14/10/60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5E5B-1D17-4CD2-80CB-1B411E8BD88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33480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E2473-9DB1-4EC1-B8FC-654E33E6AE4A}" type="datetimeFigureOut">
              <a:rPr lang="th-TH" smtClean="0"/>
              <a:t>14/10/60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A5E5B-1D17-4CD2-80CB-1B411E8BD88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46799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500" y="981074"/>
            <a:ext cx="8953500" cy="168116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5400" b="1" i="1" dirty="0" smtClean="0">
                <a:latin typeface="+mn-lt"/>
              </a:rPr>
              <a:t>Perioperative Use of Intravenous Lidocaine</a:t>
            </a:r>
            <a:endParaRPr lang="th-TH" sz="5400" b="1" i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32852" y="6189895"/>
            <a:ext cx="8571722" cy="573411"/>
          </a:xfrm>
          <a:noFill/>
        </p:spPr>
        <p:txBody>
          <a:bodyPr>
            <a:normAutofit lnSpcReduction="10000"/>
          </a:bodyPr>
          <a:lstStyle/>
          <a:p>
            <a:pPr algn="r"/>
            <a:r>
              <a:rPr lang="en-US" sz="3600" b="1" dirty="0" smtClean="0"/>
              <a:t>R2 </a:t>
            </a:r>
            <a:r>
              <a:rPr lang="th-TH" sz="3600" b="1" dirty="0" smtClean="0"/>
              <a:t>ต่อพงศ์/อ.</a:t>
            </a:r>
            <a:r>
              <a:rPr lang="th-TH" sz="3600" b="1" dirty="0" err="1" smtClean="0"/>
              <a:t>ธีรวัฒน์</a:t>
            </a:r>
            <a:endParaRPr lang="th-TH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357" y="2901118"/>
            <a:ext cx="6046915" cy="29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21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r>
              <a:rPr lang="en-US" b="1" dirty="0" smtClean="0"/>
              <a:t>Pharmacology : IV Lidocaine</a:t>
            </a:r>
            <a:endParaRPr lang="th-TH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Clinical benefit may be result from</a:t>
            </a:r>
          </a:p>
          <a:p>
            <a:r>
              <a:rPr lang="en-US" sz="3200" dirty="0" smtClean="0"/>
              <a:t>Plasma lidocaine concentration </a:t>
            </a:r>
          </a:p>
          <a:p>
            <a:r>
              <a:rPr lang="en-US" sz="3200" dirty="0" smtClean="0"/>
              <a:t>Prolong duration of clinical effect</a:t>
            </a:r>
          </a:p>
        </p:txBody>
      </p:sp>
    </p:spTree>
    <p:extLst>
      <p:ext uri="{BB962C8B-B14F-4D97-AF65-F5344CB8AC3E}">
        <p14:creationId xmlns:p14="http://schemas.microsoft.com/office/powerpoint/2010/main" val="349221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r>
              <a:rPr lang="en-US" b="1" dirty="0" smtClean="0"/>
              <a:t>Pharmacology : IV Lidocaine</a:t>
            </a:r>
            <a:endParaRPr lang="th-TH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Plasma lidocaine concentration</a:t>
            </a:r>
          </a:p>
          <a:p>
            <a:r>
              <a:rPr lang="en-US" sz="3200" dirty="0" smtClean="0"/>
              <a:t>Mimic plasma concentration between IV &amp; epidural</a:t>
            </a:r>
          </a:p>
          <a:p>
            <a:r>
              <a:rPr lang="en-US" sz="3200" dirty="0" smtClean="0"/>
              <a:t>A reduction </a:t>
            </a:r>
            <a:r>
              <a:rPr lang="en-US" sz="3200" dirty="0"/>
              <a:t>in opioid requirements might be a factor common to several of </a:t>
            </a:r>
            <a:r>
              <a:rPr lang="en-US" sz="3200" dirty="0" smtClean="0"/>
              <a:t>them</a:t>
            </a:r>
          </a:p>
          <a:p>
            <a:r>
              <a:rPr lang="en-US" sz="3200" dirty="0" smtClean="0"/>
              <a:t>1-4 mcg/ml</a:t>
            </a:r>
          </a:p>
          <a:p>
            <a:pPr marL="0" indent="0"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34964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r>
              <a:rPr lang="en-US" b="1" dirty="0" smtClean="0"/>
              <a:t>Pharmacology : IV Lidocaine</a:t>
            </a:r>
            <a:endParaRPr lang="th-TH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Prolong duration of clinical </a:t>
            </a:r>
            <a:r>
              <a:rPr lang="en-US" sz="3600" b="1" dirty="0" smtClean="0"/>
              <a:t>effect</a:t>
            </a:r>
          </a:p>
          <a:p>
            <a:r>
              <a:rPr lang="en-US" sz="3200" dirty="0" smtClean="0"/>
              <a:t>Effect of </a:t>
            </a:r>
            <a:r>
              <a:rPr lang="en-US" sz="3200" dirty="0"/>
              <a:t>lidocaine exceeded the duration of the infusion by more than 8.5 </a:t>
            </a:r>
            <a:r>
              <a:rPr lang="en-US" sz="3200" dirty="0" smtClean="0"/>
              <a:t>h</a:t>
            </a:r>
          </a:p>
          <a:p>
            <a:r>
              <a:rPr lang="en-US" sz="3200" dirty="0" smtClean="0"/>
              <a:t>This effect </a:t>
            </a:r>
            <a:r>
              <a:rPr lang="en-US" sz="3200" dirty="0"/>
              <a:t>is an index used as a measure of preventive analgesia</a:t>
            </a:r>
            <a:endParaRPr lang="en-US" sz="3200" dirty="0" smtClean="0"/>
          </a:p>
          <a:p>
            <a:endParaRPr lang="en-US" sz="3200" dirty="0" smtClean="0"/>
          </a:p>
          <a:p>
            <a:endParaRPr lang="en-US" sz="3200" dirty="0"/>
          </a:p>
          <a:p>
            <a:pPr marL="0" indent="0"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81682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r>
              <a:rPr lang="en-US" b="1" dirty="0" smtClean="0"/>
              <a:t>Pharmacology : IV Lidocaine</a:t>
            </a:r>
            <a:endParaRPr lang="th-TH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How </a:t>
            </a:r>
            <a:r>
              <a:rPr lang="en-US" sz="3600" b="1" dirty="0"/>
              <a:t>these benefits can </a:t>
            </a:r>
            <a:r>
              <a:rPr lang="en-US" sz="3600" b="1" dirty="0" smtClean="0"/>
              <a:t>occur? </a:t>
            </a:r>
          </a:p>
          <a:p>
            <a:r>
              <a:rPr lang="en-US" sz="3200" dirty="0" smtClean="0"/>
              <a:t>At low </a:t>
            </a:r>
            <a:r>
              <a:rPr lang="en-US" sz="3200" dirty="0"/>
              <a:t>blood concentrations </a:t>
            </a:r>
            <a:r>
              <a:rPr lang="en-US" sz="3200" dirty="0" smtClean="0"/>
              <a:t>during infusion</a:t>
            </a:r>
          </a:p>
          <a:p>
            <a:r>
              <a:rPr lang="en-US" sz="3200" dirty="0" smtClean="0"/>
              <a:t>Persist for </a:t>
            </a:r>
            <a:r>
              <a:rPr lang="en-US" sz="3200" dirty="0"/>
              <a:t>many hours or </a:t>
            </a:r>
            <a:r>
              <a:rPr lang="en-US" sz="3200" dirty="0" smtClean="0"/>
              <a:t>days </a:t>
            </a:r>
            <a:r>
              <a:rPr lang="en-US" sz="3200" dirty="0"/>
              <a:t>after termination of the infusion</a:t>
            </a:r>
            <a:endParaRPr lang="en-US" sz="3200" dirty="0" smtClean="0"/>
          </a:p>
          <a:p>
            <a:endParaRPr lang="en-US" sz="3200" dirty="0"/>
          </a:p>
          <a:p>
            <a:pPr marL="0" indent="0"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77917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r>
              <a:rPr lang="en-US" b="1" dirty="0" smtClean="0"/>
              <a:t>Pharmacology : IV Lidocaine</a:t>
            </a:r>
            <a:endParaRPr lang="th-TH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Preclinical </a:t>
            </a:r>
            <a:r>
              <a:rPr lang="en-US" sz="3600" b="1" dirty="0"/>
              <a:t>studies have </a:t>
            </a:r>
            <a:r>
              <a:rPr lang="en-US" sz="3600" b="1" dirty="0" smtClean="0"/>
              <a:t>shown</a:t>
            </a:r>
          </a:p>
          <a:p>
            <a:r>
              <a:rPr lang="en-US" sz="3200" dirty="0" smtClean="0"/>
              <a:t>Interactions between </a:t>
            </a:r>
            <a:r>
              <a:rPr lang="en-US" sz="3200" dirty="0"/>
              <a:t>local anesthetics and the inflammatory </a:t>
            </a:r>
            <a:r>
              <a:rPr lang="en-US" sz="3200" dirty="0" smtClean="0"/>
              <a:t>system</a:t>
            </a:r>
          </a:p>
          <a:p>
            <a:r>
              <a:rPr lang="en-US" sz="3200" dirty="0" smtClean="0"/>
              <a:t>The ability </a:t>
            </a:r>
            <a:r>
              <a:rPr lang="en-US" sz="3200" dirty="0"/>
              <a:t>of local anesthetics to block priming of </a:t>
            </a:r>
            <a:r>
              <a:rPr lang="en-US" sz="3200" dirty="0" smtClean="0"/>
              <a:t>PMNs</a:t>
            </a:r>
          </a:p>
          <a:p>
            <a:r>
              <a:rPr lang="en-US" sz="3200" dirty="0"/>
              <a:t>Mechanism appears to be inhibition of a specific intracellular G-protein signaling molecule </a:t>
            </a:r>
          </a:p>
          <a:p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1441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r>
              <a:rPr lang="en-US" b="1" dirty="0" smtClean="0"/>
              <a:t>Pharmacology : IV Lidocaine</a:t>
            </a:r>
            <a:endParaRPr lang="th-TH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677" y="1972584"/>
            <a:ext cx="9756475" cy="41238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5344" y="1710974"/>
            <a:ext cx="2225614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Tissue injury </a:t>
            </a:r>
            <a:endParaRPr lang="th-TH" dirty="0"/>
          </a:p>
        </p:txBody>
      </p:sp>
      <p:sp>
        <p:nvSpPr>
          <p:cNvPr id="6" name="TextBox 5"/>
          <p:cNvSpPr txBox="1"/>
          <p:nvPr/>
        </p:nvSpPr>
        <p:spPr>
          <a:xfrm>
            <a:off x="1524718" y="5834846"/>
            <a:ext cx="4571282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LA blocks very low concentratio</a:t>
            </a:r>
            <a:r>
              <a:rPr lang="en-US" dirty="0"/>
              <a:t>n</a:t>
            </a:r>
            <a:r>
              <a:rPr lang="en-US" dirty="0" smtClean="0"/>
              <a:t> (0.1 mcg/ml)</a:t>
            </a:r>
            <a:endParaRPr lang="th-TH" dirty="0"/>
          </a:p>
        </p:txBody>
      </p:sp>
      <p:sp>
        <p:nvSpPr>
          <p:cNvPr id="7" name="TextBox 6"/>
          <p:cNvSpPr txBox="1"/>
          <p:nvPr/>
        </p:nvSpPr>
        <p:spPr>
          <a:xfrm>
            <a:off x="7829910" y="834827"/>
            <a:ext cx="4261449" cy="138499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Release of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Cytokine</a:t>
            </a:r>
            <a:r>
              <a:rPr lang="en-US" dirty="0"/>
              <a:t>s</a:t>
            </a:r>
            <a:r>
              <a:rPr lang="en-US" dirty="0" smtClean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reactive </a:t>
            </a:r>
            <a:r>
              <a:rPr lang="en-US" dirty="0"/>
              <a:t>oxygen species </a:t>
            </a:r>
            <a:endParaRPr lang="th-TH" dirty="0"/>
          </a:p>
        </p:txBody>
      </p:sp>
      <p:sp>
        <p:nvSpPr>
          <p:cNvPr id="8" name="TextBox 7"/>
          <p:cNvSpPr txBox="1"/>
          <p:nvPr/>
        </p:nvSpPr>
        <p:spPr>
          <a:xfrm>
            <a:off x="7272069" y="5430781"/>
            <a:ext cx="4819290" cy="138499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Damages the </a:t>
            </a:r>
            <a:r>
              <a:rPr lang="en-US" dirty="0"/>
              <a:t>endothelium </a:t>
            </a:r>
            <a:endParaRPr lang="en-US" dirty="0" smtClean="0"/>
          </a:p>
          <a:p>
            <a:r>
              <a:rPr lang="en-US" dirty="0" smtClean="0"/>
              <a:t>Leads to vascular </a:t>
            </a:r>
            <a:r>
              <a:rPr lang="en-US" dirty="0"/>
              <a:t>and organ injury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8025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r>
              <a:rPr lang="en-US" b="1" dirty="0" smtClean="0"/>
              <a:t>Pharmacology : IV Lidocaine</a:t>
            </a:r>
            <a:endParaRPr lang="th-TH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This mechanism would explain both </a:t>
            </a:r>
          </a:p>
          <a:p>
            <a:pPr lvl="1"/>
            <a:r>
              <a:rPr lang="en-US" sz="3200" dirty="0" smtClean="0"/>
              <a:t>The low </a:t>
            </a:r>
            <a:r>
              <a:rPr lang="en-US" sz="3200" dirty="0"/>
              <a:t>concentrations at which lidocaine is active </a:t>
            </a:r>
          </a:p>
          <a:p>
            <a:pPr lvl="1"/>
            <a:r>
              <a:rPr lang="en-US" sz="3200" dirty="0" smtClean="0"/>
              <a:t>The prolonged </a:t>
            </a:r>
            <a:r>
              <a:rPr lang="en-US" sz="3200" dirty="0"/>
              <a:t>duration of effect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43510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Clinical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Applications : </a:t>
            </a:r>
            <a:r>
              <a:rPr lang="en-US" b="1" dirty="0"/>
              <a:t>Abdominal Surgery</a:t>
            </a:r>
            <a:endParaRPr lang="th-TH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clinical benefits </a:t>
            </a:r>
            <a:r>
              <a:rPr lang="en-US" sz="3600" dirty="0" smtClean="0"/>
              <a:t>have </a:t>
            </a:r>
            <a:r>
              <a:rPr lang="en-US" sz="3600" dirty="0"/>
              <a:t>been reviewed in several recent meta-analyses and systematic </a:t>
            </a:r>
            <a:r>
              <a:rPr lang="en-US" sz="3600" dirty="0" smtClean="0"/>
              <a:t>reviews</a:t>
            </a:r>
          </a:p>
          <a:p>
            <a:r>
              <a:rPr lang="en-US" sz="3600" dirty="0" smtClean="0"/>
              <a:t>A majority </a:t>
            </a:r>
            <a:r>
              <a:rPr lang="en-US" sz="3600" dirty="0"/>
              <a:t>of these trials are </a:t>
            </a:r>
            <a:r>
              <a:rPr lang="en-US" sz="3600" dirty="0" smtClean="0"/>
              <a:t>open </a:t>
            </a:r>
            <a:r>
              <a:rPr lang="en-US" sz="3600" dirty="0"/>
              <a:t>and laparoscopic abdominal procedures</a:t>
            </a:r>
            <a:endParaRPr lang="en-US" sz="3600" dirty="0" smtClean="0"/>
          </a:p>
          <a:p>
            <a:pPr marL="0" indent="0"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74659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13" descr="Cover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343"/>
          <a:stretch/>
        </p:blipFill>
        <p:spPr bwMode="auto">
          <a:xfrm>
            <a:off x="296214" y="253157"/>
            <a:ext cx="11599571" cy="601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7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Clinical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Applications : </a:t>
            </a:r>
            <a:r>
              <a:rPr lang="en-US" b="1" dirty="0"/>
              <a:t>Abdominal Surgery</a:t>
            </a:r>
            <a:endParaRPr lang="th-TH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/>
              <a:t>Perioperative lidocaine </a:t>
            </a:r>
            <a:r>
              <a:rPr lang="en-US" sz="3600" b="1" dirty="0" smtClean="0"/>
              <a:t>infusion</a:t>
            </a:r>
          </a:p>
          <a:p>
            <a:pPr marL="0" indent="0">
              <a:buNone/>
            </a:pPr>
            <a:r>
              <a:rPr lang="en-US" sz="3200" b="1" dirty="0" smtClean="0"/>
              <a:t>Doses : 1.5 to 3</a:t>
            </a:r>
            <a:r>
              <a:rPr lang="en-US" sz="3200" b="1" dirty="0"/>
              <a:t> </a:t>
            </a:r>
            <a:r>
              <a:rPr lang="en-US" sz="3200" b="1" dirty="0" smtClean="0"/>
              <a:t>mg/kg/</a:t>
            </a:r>
            <a:r>
              <a:rPr lang="en-US" sz="3200" b="1" dirty="0" err="1" smtClean="0"/>
              <a:t>hr</a:t>
            </a:r>
            <a:r>
              <a:rPr lang="en-US" sz="3200" b="1" dirty="0" smtClean="0"/>
              <a:t> (after bolus 0-1.5mg/kg)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 smtClean="0"/>
              <a:t>Improved postoperative </a:t>
            </a:r>
            <a:r>
              <a:rPr lang="en-US" sz="3200" dirty="0"/>
              <a:t>pain </a:t>
            </a:r>
            <a:endParaRPr lang="en-US" sz="32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 smtClean="0"/>
              <a:t>Decrease in </a:t>
            </a:r>
            <a:r>
              <a:rPr lang="en-US" sz="3200" dirty="0"/>
              <a:t>early and late opioid </a:t>
            </a:r>
            <a:r>
              <a:rPr lang="en-US" sz="3200" dirty="0" smtClean="0"/>
              <a:t>consumption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 smtClean="0"/>
              <a:t>Shortens </a:t>
            </a:r>
            <a:r>
              <a:rPr lang="en-US" sz="3200" dirty="0"/>
              <a:t>the duration of postoperative </a:t>
            </a:r>
            <a:r>
              <a:rPr lang="en-US" sz="3200" dirty="0" smtClean="0"/>
              <a:t>ileus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 smtClean="0"/>
              <a:t>Decreases the </a:t>
            </a:r>
            <a:r>
              <a:rPr lang="en-US" sz="3200" dirty="0"/>
              <a:t>incidence of </a:t>
            </a:r>
            <a:r>
              <a:rPr lang="en-US" sz="3200" dirty="0" smtClean="0"/>
              <a:t>PONV</a:t>
            </a:r>
            <a:r>
              <a:rPr lang="en-US" sz="3200" dirty="0"/>
              <a:t> </a:t>
            </a:r>
            <a:endParaRPr lang="en-US" sz="32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 smtClean="0"/>
              <a:t>Reduces the </a:t>
            </a:r>
            <a:r>
              <a:rPr lang="en-US" sz="3200" dirty="0"/>
              <a:t>length of hospital stay 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7503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025" y="3926491"/>
            <a:ext cx="10515600" cy="132556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+mn-lt"/>
              </a:rPr>
              <a:t>Anesthesiology 4 2017, Vol.126, 729-737</a:t>
            </a:r>
            <a:endParaRPr lang="th-TH" sz="3200" b="1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802" t="30310" r="34882" b="44985"/>
          <a:stretch/>
        </p:blipFill>
        <p:spPr>
          <a:xfrm>
            <a:off x="1647924" y="104785"/>
            <a:ext cx="9143802" cy="29336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968" y="6140061"/>
            <a:ext cx="4594382" cy="56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70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Clinical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Applications : </a:t>
            </a:r>
            <a:r>
              <a:rPr lang="en-US" b="1" dirty="0"/>
              <a:t>Abdominal Surgery</a:t>
            </a:r>
            <a:endParaRPr lang="th-TH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Improved postoperative 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</a:rPr>
              <a:t>pain </a:t>
            </a:r>
            <a:endParaRPr lang="en-US" sz="3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3200" dirty="0" smtClean="0"/>
              <a:t>VAS were decreased </a:t>
            </a:r>
            <a:r>
              <a:rPr lang="en-US" sz="3200" dirty="0"/>
              <a:t>at </a:t>
            </a:r>
            <a:r>
              <a:rPr lang="en-US" sz="3200" dirty="0" smtClean="0"/>
              <a:t>rest/activity </a:t>
            </a:r>
            <a:r>
              <a:rPr lang="en-US" sz="3200" dirty="0"/>
              <a:t>24 </a:t>
            </a:r>
            <a:r>
              <a:rPr lang="en-US" sz="3200" dirty="0" err="1" smtClean="0"/>
              <a:t>hrs</a:t>
            </a:r>
            <a:r>
              <a:rPr lang="en-US" sz="3200" dirty="0" smtClean="0"/>
              <a:t> </a:t>
            </a:r>
            <a:r>
              <a:rPr lang="en-US" sz="3200" dirty="0"/>
              <a:t>after </a:t>
            </a:r>
            <a:r>
              <a:rPr lang="en-US" sz="3200" dirty="0" smtClean="0"/>
              <a:t>surgery</a:t>
            </a:r>
          </a:p>
          <a:p>
            <a:pPr lvl="1"/>
            <a:r>
              <a:rPr lang="it-IT" sz="2800" dirty="0" smtClean="0"/>
              <a:t>1.1 for </a:t>
            </a:r>
            <a:r>
              <a:rPr lang="it-IT" sz="2800" dirty="0"/>
              <a:t>laparoscopic abdominal procedures </a:t>
            </a:r>
            <a:endParaRPr lang="it-IT" sz="2800" dirty="0" smtClean="0"/>
          </a:p>
          <a:p>
            <a:pPr lvl="1"/>
            <a:r>
              <a:rPr lang="en-US" sz="2800" dirty="0"/>
              <a:t>0.7 </a:t>
            </a:r>
            <a:r>
              <a:rPr lang="en-US" sz="2800" dirty="0" smtClean="0"/>
              <a:t>for </a:t>
            </a:r>
            <a:r>
              <a:rPr lang="en-US" sz="2800" dirty="0"/>
              <a:t>open abdominal 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13071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Clinical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Applications : </a:t>
            </a:r>
            <a:r>
              <a:rPr lang="en-US" b="1" dirty="0"/>
              <a:t>Abdominal Surgery</a:t>
            </a:r>
            <a:endParaRPr lang="th-TH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/>
              <a:t>Decrease in </a:t>
            </a:r>
            <a:r>
              <a:rPr lang="en-US" sz="3600" b="1" dirty="0"/>
              <a:t>early and late opioid </a:t>
            </a:r>
            <a:r>
              <a:rPr lang="en-US" sz="3600" b="1" dirty="0" smtClean="0"/>
              <a:t>consumption</a:t>
            </a:r>
          </a:p>
          <a:p>
            <a:pPr marL="0" indent="0">
              <a:buNone/>
            </a:pPr>
            <a:r>
              <a:rPr lang="en-US" sz="3200" dirty="0" smtClean="0"/>
              <a:t>Reduce Opioid requirements In PACU </a:t>
            </a:r>
          </a:p>
          <a:p>
            <a:pPr lvl="1"/>
            <a:r>
              <a:rPr lang="en-US" sz="2800" dirty="0" smtClean="0"/>
              <a:t>4.2 mg MO equivalent </a:t>
            </a:r>
          </a:p>
          <a:p>
            <a:pPr marL="457200" lvl="1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Reduce Cumulative opioid consumption in first 24 to 72 h by </a:t>
            </a:r>
          </a:p>
          <a:p>
            <a:pPr lvl="1"/>
            <a:r>
              <a:rPr lang="en-US" sz="2800" dirty="0" smtClean="0"/>
              <a:t>3.3</a:t>
            </a:r>
            <a:r>
              <a:rPr lang="en-US" sz="2800" dirty="0"/>
              <a:t> mg </a:t>
            </a:r>
            <a:r>
              <a:rPr lang="en-US" sz="2800" dirty="0" smtClean="0"/>
              <a:t>MO </a:t>
            </a:r>
            <a:r>
              <a:rPr lang="en-US" sz="2800" dirty="0"/>
              <a:t>equivalents </a:t>
            </a:r>
            <a:r>
              <a:rPr lang="en-US" sz="2800" dirty="0" smtClean="0"/>
              <a:t>for </a:t>
            </a:r>
            <a:r>
              <a:rPr lang="en-US" sz="2800" dirty="0"/>
              <a:t>open abdominal </a:t>
            </a:r>
            <a:r>
              <a:rPr lang="en-US" sz="2800" dirty="0" smtClean="0"/>
              <a:t>surgery</a:t>
            </a:r>
          </a:p>
          <a:p>
            <a:pPr lvl="1"/>
            <a:r>
              <a:rPr lang="en-US" sz="2800" dirty="0" smtClean="0"/>
              <a:t>7.4</a:t>
            </a:r>
            <a:r>
              <a:rPr lang="en-US" sz="2800" dirty="0"/>
              <a:t> mg </a:t>
            </a:r>
            <a:r>
              <a:rPr lang="en-US" sz="2800" dirty="0" smtClean="0"/>
              <a:t>MO </a:t>
            </a:r>
            <a:r>
              <a:rPr lang="en-US" sz="2800" dirty="0"/>
              <a:t>equivalents </a:t>
            </a:r>
            <a:r>
              <a:rPr lang="en-US" sz="2800" dirty="0" smtClean="0"/>
              <a:t>for </a:t>
            </a:r>
            <a:r>
              <a:rPr lang="en-US" sz="2800" dirty="0"/>
              <a:t>laparoscopic abdominal </a:t>
            </a:r>
            <a:r>
              <a:rPr lang="en-US" sz="2800" dirty="0" smtClean="0"/>
              <a:t>procedures</a:t>
            </a:r>
          </a:p>
        </p:txBody>
      </p:sp>
    </p:spTree>
    <p:extLst>
      <p:ext uri="{BB962C8B-B14F-4D97-AF65-F5344CB8AC3E}">
        <p14:creationId xmlns:p14="http://schemas.microsoft.com/office/powerpoint/2010/main" val="195808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Clinical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Applications : </a:t>
            </a:r>
            <a:r>
              <a:rPr lang="en-US" b="1" dirty="0"/>
              <a:t>Abdominal Surgery</a:t>
            </a:r>
            <a:endParaRPr lang="th-TH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/>
              <a:t>Decrease in </a:t>
            </a:r>
            <a:r>
              <a:rPr lang="en-US" sz="3600" b="1" dirty="0"/>
              <a:t>early and late opioid </a:t>
            </a:r>
            <a:r>
              <a:rPr lang="en-US" sz="3600" b="1" dirty="0" smtClean="0"/>
              <a:t>consumption</a:t>
            </a:r>
          </a:p>
          <a:p>
            <a:r>
              <a:rPr lang="en-US" sz="3200" dirty="0"/>
              <a:t>I</a:t>
            </a:r>
            <a:r>
              <a:rPr lang="en-US" sz="3200" dirty="0" smtClean="0"/>
              <a:t>nfusion rates : ≥2</a:t>
            </a:r>
            <a:r>
              <a:rPr lang="en-US" sz="3200" dirty="0"/>
              <a:t> </a:t>
            </a:r>
            <a:r>
              <a:rPr lang="en-US" sz="3200" dirty="0" smtClean="0"/>
              <a:t>mg/kg/</a:t>
            </a:r>
            <a:r>
              <a:rPr lang="en-US" sz="3200" dirty="0" err="1" smtClean="0"/>
              <a:t>hr</a:t>
            </a:r>
            <a:endParaRPr lang="en-US" sz="3200" dirty="0" smtClean="0"/>
          </a:p>
          <a:p>
            <a:r>
              <a:rPr lang="en-US" sz="3200" dirty="0" smtClean="0"/>
              <a:t>Administration time : perioperative with continue postop 8-24 </a:t>
            </a:r>
            <a:r>
              <a:rPr lang="en-US" sz="3200" dirty="0" err="1" smtClean="0"/>
              <a:t>hr</a:t>
            </a:r>
            <a:endParaRPr lang="en-US" sz="3200" dirty="0" smtClean="0"/>
          </a:p>
          <a:p>
            <a:r>
              <a:rPr lang="en-US" sz="3200" dirty="0"/>
              <a:t>Total analgesic consumption was reduced up to 35</a:t>
            </a:r>
            <a:r>
              <a:rPr lang="en-US" sz="3200" dirty="0" smtClean="0"/>
              <a:t>%-85% </a:t>
            </a:r>
          </a:p>
        </p:txBody>
      </p:sp>
    </p:spTree>
    <p:extLst>
      <p:ext uri="{BB962C8B-B14F-4D97-AF65-F5344CB8AC3E}">
        <p14:creationId xmlns:p14="http://schemas.microsoft.com/office/powerpoint/2010/main" val="277513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Clinical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Applications : </a:t>
            </a:r>
            <a:r>
              <a:rPr lang="en-US" b="1" dirty="0"/>
              <a:t>Abdominal Surgery</a:t>
            </a:r>
            <a:endParaRPr lang="th-TH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b="1" dirty="0" smtClean="0"/>
              <a:t>Decrease in </a:t>
            </a:r>
            <a:r>
              <a:rPr lang="en-US" sz="3600" b="1" dirty="0"/>
              <a:t>early and late opioid </a:t>
            </a:r>
            <a:r>
              <a:rPr lang="en-US" sz="3600" b="1" dirty="0" smtClean="0"/>
              <a:t>consumption</a:t>
            </a:r>
          </a:p>
          <a:p>
            <a:pPr marL="0" indent="0">
              <a:buNone/>
            </a:pPr>
            <a:r>
              <a:rPr lang="en-US" sz="3600" dirty="0"/>
              <a:t>In </a:t>
            </a:r>
            <a:r>
              <a:rPr lang="en-US" sz="3600" dirty="0" smtClean="0"/>
              <a:t>colorectal surgery : pain score &amp; opioid </a:t>
            </a:r>
            <a:r>
              <a:rPr lang="en-US" sz="3600" dirty="0" smtClean="0"/>
              <a:t>consumption</a:t>
            </a:r>
            <a:endParaRPr lang="en-US" sz="3600" dirty="0" smtClean="0"/>
          </a:p>
          <a:p>
            <a:r>
              <a:rPr lang="en-US" sz="3200" dirty="0"/>
              <a:t>Perioperative lidocaine infusion = epidural with LA</a:t>
            </a:r>
          </a:p>
          <a:p>
            <a:r>
              <a:rPr lang="en-US" sz="3200" dirty="0"/>
              <a:t>An older trial found</a:t>
            </a:r>
          </a:p>
          <a:p>
            <a:pPr lvl="1"/>
            <a:r>
              <a:rPr lang="en-US" sz="2800" dirty="0"/>
              <a:t>Thoracic epidural &gt; lidocaine infusion &gt; opioid-based analgesia</a:t>
            </a:r>
            <a:endParaRPr lang="en-US" sz="3600" dirty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In the </a:t>
            </a:r>
            <a:r>
              <a:rPr lang="en-US" sz="3600" dirty="0"/>
              <a:t>bariatric </a:t>
            </a:r>
            <a:r>
              <a:rPr lang="en-US" sz="3600" dirty="0" smtClean="0"/>
              <a:t>surgery</a:t>
            </a:r>
          </a:p>
          <a:p>
            <a:r>
              <a:rPr lang="en-US" sz="3200" dirty="0" smtClean="0"/>
              <a:t>Reduced 24-h </a:t>
            </a:r>
            <a:r>
              <a:rPr lang="en-US" sz="3200" dirty="0"/>
              <a:t>opioid consumption </a:t>
            </a:r>
            <a:r>
              <a:rPr lang="en-US" sz="3200" dirty="0" smtClean="0"/>
              <a:t>10</a:t>
            </a:r>
            <a:r>
              <a:rPr lang="en-US" sz="3200" dirty="0"/>
              <a:t> mg </a:t>
            </a:r>
            <a:r>
              <a:rPr lang="en-US" sz="3200" dirty="0" smtClean="0"/>
              <a:t>MO equivalents</a:t>
            </a:r>
          </a:p>
        </p:txBody>
      </p:sp>
    </p:spTree>
    <p:extLst>
      <p:ext uri="{BB962C8B-B14F-4D97-AF65-F5344CB8AC3E}">
        <p14:creationId xmlns:p14="http://schemas.microsoft.com/office/powerpoint/2010/main" val="346987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Clinical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Applications : </a:t>
            </a:r>
            <a:r>
              <a:rPr lang="en-US" b="1" dirty="0"/>
              <a:t>Abdominal Surgery</a:t>
            </a:r>
            <a:endParaRPr lang="th-TH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/>
              <a:t>Perioperative lidocaine </a:t>
            </a:r>
            <a:r>
              <a:rPr lang="en-US" sz="3200" b="1" dirty="0" smtClean="0"/>
              <a:t>infusion</a:t>
            </a:r>
            <a:endParaRPr lang="en-US" sz="3200" dirty="0" smtClean="0"/>
          </a:p>
          <a:p>
            <a:r>
              <a:rPr lang="en-US" sz="3200" dirty="0" smtClean="0"/>
              <a:t>Decrease duration </a:t>
            </a:r>
            <a:r>
              <a:rPr lang="en-US" sz="3200" dirty="0"/>
              <a:t>of </a:t>
            </a:r>
            <a:r>
              <a:rPr lang="en-US" sz="3200" dirty="0" smtClean="0"/>
              <a:t>post-op </a:t>
            </a:r>
            <a:r>
              <a:rPr lang="en-US" sz="3200" dirty="0"/>
              <a:t>ileus by an average of 8 </a:t>
            </a:r>
            <a:r>
              <a:rPr lang="en-US" sz="3200" dirty="0" err="1" smtClean="0"/>
              <a:t>hr</a:t>
            </a:r>
            <a:r>
              <a:rPr lang="en-US" sz="3200" dirty="0"/>
              <a:t> </a:t>
            </a:r>
            <a:endParaRPr lang="en-US" sz="3200" dirty="0" smtClean="0"/>
          </a:p>
          <a:p>
            <a:r>
              <a:rPr lang="en-US" sz="3200" dirty="0" smtClean="0"/>
              <a:t>Decreases the </a:t>
            </a:r>
            <a:r>
              <a:rPr lang="en-US" sz="3200" dirty="0"/>
              <a:t>incidence of </a:t>
            </a:r>
            <a:r>
              <a:rPr lang="en-US" sz="3200" dirty="0" smtClean="0"/>
              <a:t>PONV </a:t>
            </a:r>
            <a:r>
              <a:rPr lang="en-US" sz="3200" dirty="0"/>
              <a:t>by 10 to 20</a:t>
            </a:r>
            <a:r>
              <a:rPr lang="en-US" sz="3200" dirty="0" smtClean="0"/>
              <a:t>%</a:t>
            </a:r>
          </a:p>
          <a:p>
            <a:r>
              <a:rPr lang="en-US" sz="3200" dirty="0" smtClean="0"/>
              <a:t>Reduces the </a:t>
            </a:r>
            <a:r>
              <a:rPr lang="en-US" sz="3200" dirty="0"/>
              <a:t>length of hospital stay by an average of 8 </a:t>
            </a:r>
            <a:r>
              <a:rPr lang="en-US" sz="3200" dirty="0" smtClean="0"/>
              <a:t>to 24</a:t>
            </a:r>
            <a:r>
              <a:rPr lang="en-US" sz="3200" dirty="0"/>
              <a:t> h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45263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Clinical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Applications : </a:t>
            </a:r>
            <a:r>
              <a:rPr lang="en-US" b="1" dirty="0"/>
              <a:t>Abdominal Surgery</a:t>
            </a:r>
            <a:endParaRPr lang="th-TH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/>
              <a:t>Perioperative lidocaine </a:t>
            </a:r>
            <a:r>
              <a:rPr lang="en-US" sz="3200" b="1" dirty="0" smtClean="0"/>
              <a:t>infusion</a:t>
            </a:r>
            <a:endParaRPr lang="en-US" sz="3200" dirty="0" smtClean="0"/>
          </a:p>
          <a:p>
            <a:r>
              <a:rPr lang="en-US" sz="3200" dirty="0" smtClean="0"/>
              <a:t>May have </a:t>
            </a:r>
            <a:r>
              <a:rPr lang="en-US" sz="3200" dirty="0"/>
              <a:t>value for </a:t>
            </a:r>
            <a:r>
              <a:rPr lang="en-US" sz="3200" dirty="0" smtClean="0"/>
              <a:t>open </a:t>
            </a:r>
            <a:r>
              <a:rPr lang="en-US" sz="3200" dirty="0"/>
              <a:t>and laparoscopic abdominal </a:t>
            </a:r>
            <a:r>
              <a:rPr lang="en-US" sz="3200" dirty="0" smtClean="0"/>
              <a:t>procedures </a:t>
            </a:r>
          </a:p>
          <a:p>
            <a:r>
              <a:rPr lang="en-US" sz="3200" dirty="0" smtClean="0"/>
              <a:t>May be </a:t>
            </a:r>
            <a:r>
              <a:rPr lang="en-US" sz="3200" dirty="0"/>
              <a:t>useful for enhanced </a:t>
            </a:r>
            <a:r>
              <a:rPr lang="en-US" sz="3200" dirty="0" smtClean="0"/>
              <a:t>recovery</a:t>
            </a:r>
          </a:p>
          <a:p>
            <a:r>
              <a:rPr lang="en-US" sz="3200" dirty="0" smtClean="0"/>
              <a:t>May be </a:t>
            </a:r>
            <a:r>
              <a:rPr lang="en-US" sz="3200" dirty="0"/>
              <a:t>an effective alternative for </a:t>
            </a:r>
            <a:r>
              <a:rPr lang="en-US" sz="3200" dirty="0" err="1" smtClean="0"/>
              <a:t>neuraxial</a:t>
            </a:r>
            <a:r>
              <a:rPr lang="en-US" sz="3200" dirty="0" smtClean="0"/>
              <a:t> analgesia</a:t>
            </a:r>
          </a:p>
        </p:txBody>
      </p:sp>
    </p:spTree>
    <p:extLst>
      <p:ext uri="{BB962C8B-B14F-4D97-AF65-F5344CB8AC3E}">
        <p14:creationId xmlns:p14="http://schemas.microsoft.com/office/powerpoint/2010/main" val="391116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Clinical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Applications : </a:t>
            </a:r>
            <a:r>
              <a:rPr lang="en-US" b="1" dirty="0"/>
              <a:t>Genitourinary Surgery</a:t>
            </a:r>
            <a:endParaRPr lang="th-TH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Radical </a:t>
            </a:r>
            <a:r>
              <a:rPr lang="en-US" sz="3600" b="1" dirty="0" err="1" smtClean="0"/>
              <a:t>retropubic</a:t>
            </a:r>
            <a:r>
              <a:rPr lang="en-US" sz="3600" b="1" dirty="0" smtClean="0"/>
              <a:t> </a:t>
            </a:r>
            <a:r>
              <a:rPr lang="en-US" sz="3600" b="1" dirty="0"/>
              <a:t>&amp; </a:t>
            </a:r>
            <a:r>
              <a:rPr lang="en-US" sz="3600" b="1" dirty="0" smtClean="0"/>
              <a:t>laparoscopic prostatectomy</a:t>
            </a:r>
          </a:p>
          <a:p>
            <a:r>
              <a:rPr lang="en-US" sz="3200" dirty="0" smtClean="0"/>
              <a:t>Decreased post-op </a:t>
            </a:r>
            <a:r>
              <a:rPr lang="en-US" sz="3200" dirty="0"/>
              <a:t>pain scores by </a:t>
            </a:r>
            <a:r>
              <a:rPr lang="en-US" sz="3200" dirty="0" smtClean="0"/>
              <a:t>2/3</a:t>
            </a:r>
          </a:p>
          <a:p>
            <a:r>
              <a:rPr lang="en-US" sz="3200" dirty="0" smtClean="0"/>
              <a:t>Reduced opioid </a:t>
            </a:r>
            <a:r>
              <a:rPr lang="en-US" sz="3200" dirty="0"/>
              <a:t>consumption in the PACU by 50</a:t>
            </a:r>
            <a:r>
              <a:rPr lang="en-US" sz="3200" dirty="0" smtClean="0"/>
              <a:t>%</a:t>
            </a:r>
          </a:p>
          <a:p>
            <a:r>
              <a:rPr lang="en-US" sz="3200" baseline="30000" dirty="0"/>
              <a:t> </a:t>
            </a:r>
            <a:r>
              <a:rPr lang="en-US" sz="3200" dirty="0" smtClean="0"/>
              <a:t>First </a:t>
            </a:r>
            <a:r>
              <a:rPr lang="en-US" sz="3200" dirty="0"/>
              <a:t>flatus occurred 33% </a:t>
            </a:r>
            <a:r>
              <a:rPr lang="en-US" sz="3200" dirty="0" smtClean="0"/>
              <a:t>earlier</a:t>
            </a:r>
          </a:p>
          <a:p>
            <a:r>
              <a:rPr lang="en-US" sz="3200" dirty="0" smtClean="0"/>
              <a:t>Length of </a:t>
            </a:r>
            <a:r>
              <a:rPr lang="en-US" sz="3200" dirty="0"/>
              <a:t>hospital stay was reduced by 1 </a:t>
            </a:r>
            <a:r>
              <a:rPr lang="en-US" sz="3200" dirty="0" smtClean="0"/>
              <a:t>day</a:t>
            </a:r>
          </a:p>
        </p:txBody>
      </p:sp>
    </p:spTree>
    <p:extLst>
      <p:ext uri="{BB962C8B-B14F-4D97-AF65-F5344CB8AC3E}">
        <p14:creationId xmlns:p14="http://schemas.microsoft.com/office/powerpoint/2010/main" val="135036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Clinical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Applications : </a:t>
            </a:r>
            <a:r>
              <a:rPr lang="en-US" b="1" dirty="0" smtClean="0"/>
              <a:t>OB&amp;GYNE </a:t>
            </a:r>
            <a:r>
              <a:rPr lang="en-US" b="1" dirty="0"/>
              <a:t>Surgery</a:t>
            </a:r>
            <a:endParaRPr lang="th-TH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In TAH study : 2 trials</a:t>
            </a:r>
          </a:p>
          <a:p>
            <a:r>
              <a:rPr lang="en-US" sz="3200" dirty="0"/>
              <a:t>No difference in length of hospital stay, pain scores, opioid consumption, PONV</a:t>
            </a:r>
          </a:p>
          <a:p>
            <a:r>
              <a:rPr lang="en-US" sz="3200" dirty="0" smtClean="0"/>
              <a:t>These studies </a:t>
            </a:r>
            <a:r>
              <a:rPr lang="en-US" sz="3200" b="1" i="1" dirty="0" smtClean="0"/>
              <a:t>do not support the use of perioperative lidocaine infusion</a:t>
            </a:r>
          </a:p>
        </p:txBody>
      </p:sp>
    </p:spTree>
    <p:extLst>
      <p:ext uri="{BB962C8B-B14F-4D97-AF65-F5344CB8AC3E}">
        <p14:creationId xmlns:p14="http://schemas.microsoft.com/office/powerpoint/2010/main" val="135336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Clinical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Applications : </a:t>
            </a:r>
            <a:r>
              <a:rPr lang="en-US" b="1" dirty="0" smtClean="0"/>
              <a:t>OB&amp;GYNE </a:t>
            </a:r>
            <a:r>
              <a:rPr lang="en-US" b="1" dirty="0"/>
              <a:t>Surgery</a:t>
            </a:r>
            <a:endParaRPr lang="th-TH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In elective C/S under GA</a:t>
            </a:r>
          </a:p>
          <a:p>
            <a:r>
              <a:rPr lang="en-US" sz="3200" dirty="0" smtClean="0"/>
              <a:t>Minimal increases </a:t>
            </a:r>
            <a:r>
              <a:rPr lang="en-US" sz="3200" dirty="0"/>
              <a:t>in </a:t>
            </a:r>
            <a:r>
              <a:rPr lang="en-US" sz="3200" dirty="0" smtClean="0"/>
              <a:t>HR,BP &amp; lower </a:t>
            </a:r>
            <a:r>
              <a:rPr lang="en-US" sz="3200" dirty="0"/>
              <a:t>maternal plasma cortisol </a:t>
            </a:r>
            <a:r>
              <a:rPr lang="en-US" sz="3200" dirty="0" smtClean="0"/>
              <a:t>concentrations</a:t>
            </a:r>
          </a:p>
          <a:p>
            <a:r>
              <a:rPr lang="en-US" sz="3200" dirty="0" smtClean="0"/>
              <a:t>No difference </a:t>
            </a:r>
            <a:r>
              <a:rPr lang="en-US" sz="3200" dirty="0"/>
              <a:t>in neonatal Apgar score or acid–base </a:t>
            </a:r>
            <a:r>
              <a:rPr lang="en-US" sz="3200" dirty="0" smtClean="0"/>
              <a:t>status</a:t>
            </a:r>
          </a:p>
          <a:p>
            <a:r>
              <a:rPr lang="en-US" sz="3200" dirty="0" smtClean="0"/>
              <a:t>May be reduce maternal stress response but </a:t>
            </a:r>
            <a:r>
              <a:rPr lang="en-US" sz="3200" b="1" i="1" dirty="0"/>
              <a:t>no clear outcome </a:t>
            </a:r>
            <a:r>
              <a:rPr lang="en-US" sz="3200" b="1" i="1" dirty="0" smtClean="0"/>
              <a:t>benefits</a:t>
            </a:r>
          </a:p>
          <a:p>
            <a:r>
              <a:rPr lang="en-US" sz="3200" dirty="0" smtClean="0"/>
              <a:t>Not support to routine use in OB surgery</a:t>
            </a:r>
          </a:p>
        </p:txBody>
      </p:sp>
    </p:spTree>
    <p:extLst>
      <p:ext uri="{BB962C8B-B14F-4D97-AF65-F5344CB8AC3E}">
        <p14:creationId xmlns:p14="http://schemas.microsoft.com/office/powerpoint/2010/main" val="270337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Clinical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Applications : </a:t>
            </a:r>
            <a:r>
              <a:rPr lang="en-US" b="1" dirty="0"/>
              <a:t>Breast Surgery</a:t>
            </a:r>
            <a:endParaRPr lang="th-TH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No benefit in short term benefit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 smtClean="0"/>
              <a:t>Morphine consumption &amp; pain </a:t>
            </a:r>
            <a:r>
              <a:rPr lang="en-US" sz="3200" dirty="0"/>
              <a:t>scores, </a:t>
            </a:r>
            <a:endParaRPr lang="en-US" sz="32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 smtClean="0"/>
              <a:t>Duration of </a:t>
            </a:r>
            <a:r>
              <a:rPr lang="en-US" sz="3200" dirty="0"/>
              <a:t>hospital stay, PONV, return of bowel </a:t>
            </a:r>
            <a:r>
              <a:rPr lang="en-US" sz="3200" dirty="0" smtClean="0"/>
              <a:t>function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 smtClean="0"/>
              <a:t>Patient satisfaction</a:t>
            </a:r>
            <a:endParaRPr lang="en-US" sz="3600" b="1" dirty="0" smtClean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b="1" dirty="0" smtClean="0"/>
              <a:t>May be benefit in </a:t>
            </a:r>
            <a:r>
              <a:rPr lang="en-US" sz="3600" b="1" dirty="0"/>
              <a:t>long-term </a:t>
            </a:r>
            <a:r>
              <a:rPr lang="en-US" sz="3600" b="1" dirty="0" smtClean="0"/>
              <a:t>effects</a:t>
            </a:r>
          </a:p>
          <a:p>
            <a:r>
              <a:rPr lang="en-US" sz="3200" dirty="0" smtClean="0"/>
              <a:t>Reduced chronic </a:t>
            </a:r>
            <a:r>
              <a:rPr lang="en-US" sz="3200" dirty="0"/>
              <a:t>postsurgical pain at 3 </a:t>
            </a:r>
            <a:r>
              <a:rPr lang="en-US" sz="3200" dirty="0" smtClean="0"/>
              <a:t>&amp; </a:t>
            </a:r>
            <a:r>
              <a:rPr lang="en-US" sz="3200" dirty="0"/>
              <a:t>6 </a:t>
            </a:r>
            <a:r>
              <a:rPr lang="en-US" sz="3200" dirty="0" smtClean="0"/>
              <a:t>months</a:t>
            </a:r>
          </a:p>
        </p:txBody>
      </p:sp>
    </p:spTree>
    <p:extLst>
      <p:ext uri="{BB962C8B-B14F-4D97-AF65-F5344CB8AC3E}">
        <p14:creationId xmlns:p14="http://schemas.microsoft.com/office/powerpoint/2010/main" val="376352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Introduction : </a:t>
            </a:r>
            <a:r>
              <a:rPr lang="en-US" b="1" dirty="0">
                <a:solidFill>
                  <a:srgbClr val="0070C0"/>
                </a:solidFill>
              </a:rPr>
              <a:t>IV lidocaine</a:t>
            </a:r>
            <a:endParaRPr lang="th-TH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i="1" dirty="0"/>
              <a:t>IV lidocaine </a:t>
            </a:r>
            <a:endParaRPr lang="en-US" sz="3600" b="1" i="1" dirty="0" smtClean="0"/>
          </a:p>
          <a:p>
            <a:r>
              <a:rPr lang="en-US" sz="3200" dirty="0" smtClean="0"/>
              <a:t>Concern about opioid </a:t>
            </a:r>
            <a:r>
              <a:rPr lang="en-US" sz="3200" dirty="0"/>
              <a:t>risks in the postoperative period</a:t>
            </a:r>
          </a:p>
          <a:p>
            <a:r>
              <a:rPr lang="en-US" sz="3200" dirty="0" smtClean="0"/>
              <a:t>Non-opioid analgesic adjuncts is preferable </a:t>
            </a:r>
            <a:endParaRPr lang="en-US" sz="3200" dirty="0"/>
          </a:p>
          <a:p>
            <a:r>
              <a:rPr lang="en-US" sz="3200" dirty="0" smtClean="0"/>
              <a:t>IV lidocaine can decrease postoperative </a:t>
            </a:r>
            <a:r>
              <a:rPr lang="en-US" sz="3200" dirty="0"/>
              <a:t>pain and improve other outcomes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But that </a:t>
            </a:r>
            <a:r>
              <a:rPr lang="en-US" sz="3600" dirty="0"/>
              <a:t>evidence supporting its use </a:t>
            </a:r>
            <a:r>
              <a:rPr lang="en-US" sz="3600" b="1" dirty="0"/>
              <a:t>varies by surgical procedure</a:t>
            </a:r>
            <a:endParaRPr lang="th-TH" sz="3600" b="1" dirty="0"/>
          </a:p>
        </p:txBody>
      </p:sp>
    </p:spTree>
    <p:extLst>
      <p:ext uri="{BB962C8B-B14F-4D97-AF65-F5344CB8AC3E}">
        <p14:creationId xmlns:p14="http://schemas.microsoft.com/office/powerpoint/2010/main" val="384250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Clinical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Applications : </a:t>
            </a:r>
            <a:r>
              <a:rPr lang="en-US" b="1" dirty="0"/>
              <a:t>Ambulatory Surgery</a:t>
            </a:r>
            <a:endParaRPr lang="th-TH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Reduced pain </a:t>
            </a:r>
            <a:r>
              <a:rPr lang="en-US" sz="3200" dirty="0"/>
              <a:t>scores and PACU opioid </a:t>
            </a:r>
            <a:r>
              <a:rPr lang="en-US" sz="3200" dirty="0" smtClean="0"/>
              <a:t>requirements</a:t>
            </a:r>
          </a:p>
          <a:p>
            <a:r>
              <a:rPr lang="en-US" sz="3200" dirty="0" smtClean="0"/>
              <a:t>No difference </a:t>
            </a:r>
            <a:r>
              <a:rPr lang="en-US" sz="3200" dirty="0"/>
              <a:t>in incidence of PONV or time to discharge </a:t>
            </a:r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In ambulatory </a:t>
            </a:r>
            <a:r>
              <a:rPr lang="en-US" sz="3200" dirty="0"/>
              <a:t>laparoscopic surgery </a:t>
            </a:r>
            <a:endParaRPr lang="en-US" sz="3200" dirty="0" smtClean="0"/>
          </a:p>
          <a:p>
            <a:pPr lvl="1"/>
            <a:r>
              <a:rPr lang="en-US" sz="2800" dirty="0" smtClean="0"/>
              <a:t>Discharged 26</a:t>
            </a:r>
            <a:r>
              <a:rPr lang="en-US" sz="2800" dirty="0"/>
              <a:t> min faster </a:t>
            </a:r>
            <a:endParaRPr lang="en-US" sz="2800" dirty="0" smtClean="0"/>
          </a:p>
          <a:p>
            <a:pPr lvl="1"/>
            <a:r>
              <a:rPr lang="en-US" sz="2800" dirty="0" smtClean="0"/>
              <a:t>Required less </a:t>
            </a:r>
            <a:r>
              <a:rPr lang="en-US" sz="2800" dirty="0"/>
              <a:t>opioid medication after discharge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32783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Clinical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Applications : </a:t>
            </a:r>
            <a:r>
              <a:rPr lang="en-US" b="1" dirty="0"/>
              <a:t>Ambulatory Surgery</a:t>
            </a:r>
            <a:endParaRPr lang="th-TH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May be benefit </a:t>
            </a:r>
            <a:r>
              <a:rPr lang="en-US" sz="3600" dirty="0" smtClean="0"/>
              <a:t>for patients undergoing ambulatory surgery procedures</a:t>
            </a:r>
            <a:endParaRPr lang="en-US" sz="3600" dirty="0" smtClean="0"/>
          </a:p>
          <a:p>
            <a:r>
              <a:rPr lang="en-US" sz="3200" dirty="0" smtClean="0"/>
              <a:t>Reduce opioid </a:t>
            </a:r>
            <a:r>
              <a:rPr lang="en-US" sz="3200" dirty="0"/>
              <a:t>requirements </a:t>
            </a:r>
            <a:endParaRPr lang="en-US" sz="3200" dirty="0" smtClean="0"/>
          </a:p>
          <a:p>
            <a:r>
              <a:rPr lang="en-US" sz="3200" dirty="0" smtClean="0"/>
              <a:t>facilitate </a:t>
            </a:r>
            <a:r>
              <a:rPr lang="en-US" sz="3200" dirty="0"/>
              <a:t>recovery and discharge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00041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Clinical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Applications : </a:t>
            </a:r>
            <a:r>
              <a:rPr lang="en-US" b="1" dirty="0"/>
              <a:t>Cardiothoracic Surgery</a:t>
            </a:r>
            <a:endParaRPr lang="th-TH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In cardiac surgery</a:t>
            </a:r>
          </a:p>
          <a:p>
            <a:r>
              <a:rPr lang="en-US" sz="3200" dirty="0" smtClean="0"/>
              <a:t>No difference in post-op </a:t>
            </a:r>
            <a:r>
              <a:rPr lang="en-US" sz="3200" dirty="0"/>
              <a:t>pain or </a:t>
            </a:r>
            <a:r>
              <a:rPr lang="en-US" sz="3200" dirty="0" smtClean="0"/>
              <a:t>opioid, BZD consumption after CABG</a:t>
            </a:r>
          </a:p>
          <a:p>
            <a:r>
              <a:rPr lang="en-US" sz="3200" dirty="0" smtClean="0"/>
              <a:t>Limitation is </a:t>
            </a:r>
            <a:r>
              <a:rPr lang="en-US" sz="3200" dirty="0"/>
              <a:t>that lidocaine was not added to the </a:t>
            </a:r>
            <a:r>
              <a:rPr lang="en-US" sz="3200" dirty="0" smtClean="0"/>
              <a:t>CPB pump</a:t>
            </a:r>
          </a:p>
        </p:txBody>
      </p:sp>
    </p:spTree>
    <p:extLst>
      <p:ext uri="{BB962C8B-B14F-4D97-AF65-F5344CB8AC3E}">
        <p14:creationId xmlns:p14="http://schemas.microsoft.com/office/powerpoint/2010/main" val="393799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Clinical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Applications : </a:t>
            </a:r>
            <a:r>
              <a:rPr lang="en-US" b="1" dirty="0"/>
              <a:t>Cardiothoracic Surgery</a:t>
            </a:r>
            <a:endParaRPr lang="th-TH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In cardiac surgery</a:t>
            </a:r>
          </a:p>
          <a:p>
            <a:r>
              <a:rPr lang="en-US" sz="3200" dirty="0" smtClean="0"/>
              <a:t>Higher doses </a:t>
            </a:r>
            <a:r>
              <a:rPr lang="en-US" sz="3200" dirty="0"/>
              <a:t>of </a:t>
            </a:r>
            <a:r>
              <a:rPr lang="en-US" sz="3200" dirty="0" smtClean="0"/>
              <a:t>lidocaine reduced </a:t>
            </a:r>
            <a:r>
              <a:rPr lang="en-US" sz="3200" dirty="0"/>
              <a:t>the incidence of </a:t>
            </a:r>
            <a:r>
              <a:rPr lang="en-US" sz="3200" dirty="0" smtClean="0"/>
              <a:t>POCD after </a:t>
            </a:r>
            <a:r>
              <a:rPr lang="en-US" sz="3200" dirty="0"/>
              <a:t>cardiac </a:t>
            </a:r>
            <a:r>
              <a:rPr lang="en-US" sz="3200" dirty="0" smtClean="0"/>
              <a:t>surgery</a:t>
            </a:r>
          </a:p>
          <a:p>
            <a:pPr lvl="1"/>
            <a:r>
              <a:rPr lang="en-US" sz="2800" dirty="0"/>
              <a:t>1.5 mg/kg bolus  with 4 mg/min infusion &amp; 4 mg/kg added to CPB priming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The </a:t>
            </a:r>
            <a:r>
              <a:rPr lang="en-US" sz="3200" dirty="0"/>
              <a:t>available evidence </a:t>
            </a:r>
            <a:r>
              <a:rPr lang="en-US" sz="3200" b="1" dirty="0"/>
              <a:t>does not support the use of perioperative lidocaine infusion</a:t>
            </a:r>
            <a:r>
              <a:rPr lang="en-US" sz="3200" dirty="0"/>
              <a:t> for cardiac surgery </a:t>
            </a:r>
            <a:r>
              <a:rPr lang="en-US" sz="3200" dirty="0" smtClean="0"/>
              <a:t>patients</a:t>
            </a:r>
          </a:p>
        </p:txBody>
      </p:sp>
    </p:spTree>
    <p:extLst>
      <p:ext uri="{BB962C8B-B14F-4D97-AF65-F5344CB8AC3E}">
        <p14:creationId xmlns:p14="http://schemas.microsoft.com/office/powerpoint/2010/main" val="21167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Clinical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Applications : </a:t>
            </a:r>
            <a:r>
              <a:rPr lang="en-US" b="1" dirty="0"/>
              <a:t>Cardiothoracic Surgery</a:t>
            </a:r>
            <a:endParaRPr lang="th-TH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In </a:t>
            </a:r>
            <a:r>
              <a:rPr lang="en-US" sz="3600" b="1" dirty="0"/>
              <a:t>thoracic </a:t>
            </a:r>
            <a:r>
              <a:rPr lang="en-US" sz="3600" b="1" dirty="0" smtClean="0"/>
              <a:t>surgery</a:t>
            </a:r>
          </a:p>
          <a:p>
            <a:r>
              <a:rPr lang="en-US" sz="3200" dirty="0" smtClean="0"/>
              <a:t>One study shows reduced </a:t>
            </a:r>
            <a:r>
              <a:rPr lang="en-US" sz="3200" dirty="0"/>
              <a:t>pain scores and opioid consumption in the PACU and up to 6 h after surgery.</a:t>
            </a:r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Lidocaine may </a:t>
            </a:r>
            <a:r>
              <a:rPr lang="en-US" sz="3200" dirty="0"/>
              <a:t>have </a:t>
            </a:r>
            <a:r>
              <a:rPr lang="en-US" sz="3200" b="1" dirty="0"/>
              <a:t>value for patients undergoing thoracic surgery</a:t>
            </a:r>
            <a:r>
              <a:rPr lang="en-US" sz="3200" dirty="0"/>
              <a:t> who are not candidates for </a:t>
            </a:r>
            <a:r>
              <a:rPr lang="en-US" sz="3200" dirty="0" err="1"/>
              <a:t>neuraxial</a:t>
            </a:r>
            <a:r>
              <a:rPr lang="en-US" sz="3200" dirty="0"/>
              <a:t> analgesia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72607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Clinical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Applications : </a:t>
            </a:r>
            <a:r>
              <a:rPr lang="en-US" b="1" dirty="0"/>
              <a:t>Hip Surgery</a:t>
            </a:r>
            <a:endParaRPr lang="th-TH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In </a:t>
            </a:r>
            <a:r>
              <a:rPr lang="en-US" sz="3600" b="1" dirty="0"/>
              <a:t>total hip </a:t>
            </a:r>
            <a:r>
              <a:rPr lang="en-US" sz="3600" b="1" dirty="0" smtClean="0"/>
              <a:t>arthroplasty</a:t>
            </a:r>
          </a:p>
          <a:p>
            <a:r>
              <a:rPr lang="en-US" sz="3200" dirty="0" smtClean="0"/>
              <a:t>No difference </a:t>
            </a:r>
            <a:r>
              <a:rPr lang="en-US" sz="3200" dirty="0"/>
              <a:t>in pain scores or morphine consumption</a:t>
            </a:r>
            <a:endParaRPr lang="en-US" sz="3200" dirty="0" smtClean="0"/>
          </a:p>
          <a:p>
            <a:r>
              <a:rPr lang="en-US" sz="3200" dirty="0" smtClean="0"/>
              <a:t>No difference </a:t>
            </a:r>
            <a:r>
              <a:rPr lang="en-US" sz="3200" dirty="0"/>
              <a:t>in functional outcomes, including pressure pain threshold, area of </a:t>
            </a:r>
            <a:r>
              <a:rPr lang="en-US" sz="3200" dirty="0" smtClean="0"/>
              <a:t>hyperalgesia or </a:t>
            </a:r>
            <a:r>
              <a:rPr lang="en-US" sz="3200" dirty="0"/>
              <a:t>maximum degree of hip </a:t>
            </a:r>
            <a:r>
              <a:rPr lang="en-US" sz="3200" dirty="0" smtClean="0"/>
              <a:t>flexion</a:t>
            </a:r>
          </a:p>
          <a:p>
            <a:r>
              <a:rPr lang="en-US" sz="3200" dirty="0" smtClean="0"/>
              <a:t>Suggests that </a:t>
            </a:r>
            <a:r>
              <a:rPr lang="en-US" sz="3200" dirty="0"/>
              <a:t>the use of perioperative lidocaine infusion for hip surgery </a:t>
            </a:r>
            <a:r>
              <a:rPr lang="en-US" sz="3200" b="1" dirty="0"/>
              <a:t>may not improve outcomes</a:t>
            </a:r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151367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Clinical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Applications : </a:t>
            </a:r>
            <a:r>
              <a:rPr lang="en-US" b="1" dirty="0"/>
              <a:t>Spine Surgery</a:t>
            </a:r>
            <a:endParaRPr lang="th-TH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In </a:t>
            </a:r>
            <a:r>
              <a:rPr lang="en-US" sz="3600" b="1" dirty="0"/>
              <a:t>major spine </a:t>
            </a:r>
            <a:r>
              <a:rPr lang="en-US" sz="3600" b="1" dirty="0" smtClean="0"/>
              <a:t>surgery</a:t>
            </a:r>
          </a:p>
          <a:p>
            <a:r>
              <a:rPr lang="en-US" sz="3200" dirty="0" smtClean="0"/>
              <a:t>Reduce pain </a:t>
            </a:r>
            <a:r>
              <a:rPr lang="en-US" sz="3200" dirty="0"/>
              <a:t>scores </a:t>
            </a:r>
            <a:r>
              <a:rPr lang="en-US" sz="3200" dirty="0" smtClean="0"/>
              <a:t>with no difference in opioid consumption</a:t>
            </a:r>
          </a:p>
          <a:p>
            <a:r>
              <a:rPr lang="en-US" sz="3200" dirty="0" smtClean="0"/>
              <a:t>Improved quality </a:t>
            </a:r>
            <a:r>
              <a:rPr lang="en-US" sz="3200" dirty="0"/>
              <a:t>of </a:t>
            </a:r>
            <a:r>
              <a:rPr lang="en-US" sz="3200" dirty="0" smtClean="0"/>
              <a:t>life at 1 &amp; 3 month after surgery</a:t>
            </a:r>
          </a:p>
          <a:p>
            <a:r>
              <a:rPr lang="en-US" sz="3200" b="1" dirty="0" smtClean="0"/>
              <a:t>May provide benefit </a:t>
            </a:r>
            <a:r>
              <a:rPr lang="en-US" sz="3200" dirty="0"/>
              <a:t>for patients undergoing major spine surgery</a:t>
            </a:r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170363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r>
              <a:rPr lang="en-US" b="1" dirty="0"/>
              <a:t>Practical </a:t>
            </a:r>
            <a:r>
              <a:rPr lang="en-US" b="1" dirty="0" smtClean="0"/>
              <a:t>application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: Surgical procedures </a:t>
            </a:r>
            <a:endParaRPr lang="th-TH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Clinical effectiveness &amp; Benefit</a:t>
            </a:r>
          </a:p>
          <a:p>
            <a:r>
              <a:rPr lang="en-US" sz="3200" dirty="0"/>
              <a:t>Open or laparoscopic abdominal surgery</a:t>
            </a:r>
          </a:p>
          <a:p>
            <a:r>
              <a:rPr lang="en-US" sz="3200" dirty="0"/>
              <a:t>Open or laparoscopic </a:t>
            </a:r>
            <a:r>
              <a:rPr lang="en-US" sz="3200" dirty="0" smtClean="0"/>
              <a:t>prostatectomy</a:t>
            </a:r>
            <a:endParaRPr lang="en-US" sz="3600" b="1" dirty="0" smtClean="0"/>
          </a:p>
          <a:p>
            <a:pPr marL="0" indent="0">
              <a:buNone/>
            </a:pPr>
            <a:r>
              <a:rPr lang="en-US" sz="3600" b="1" dirty="0" smtClean="0"/>
              <a:t>May be benefit </a:t>
            </a:r>
          </a:p>
          <a:p>
            <a:r>
              <a:rPr lang="en-US" sz="3200" dirty="0" smtClean="0"/>
              <a:t>Ambulatory surgery </a:t>
            </a:r>
          </a:p>
          <a:p>
            <a:r>
              <a:rPr lang="en-US" sz="3200" dirty="0"/>
              <a:t>Thoracic </a:t>
            </a:r>
            <a:r>
              <a:rPr lang="en-US" sz="3200" dirty="0" smtClean="0"/>
              <a:t>surgery &amp; major spine surgery</a:t>
            </a:r>
            <a:endParaRPr lang="en-US" sz="3200" dirty="0"/>
          </a:p>
          <a:p>
            <a:r>
              <a:rPr lang="en-US" sz="3200" dirty="0" smtClean="0"/>
              <a:t>Breast surgery</a:t>
            </a:r>
          </a:p>
        </p:txBody>
      </p:sp>
    </p:spTree>
    <p:extLst>
      <p:ext uri="{BB962C8B-B14F-4D97-AF65-F5344CB8AC3E}">
        <p14:creationId xmlns:p14="http://schemas.microsoft.com/office/powerpoint/2010/main" val="277012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6" name="Picture 13" descr="Cover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" t="44415" b="26553"/>
          <a:stretch/>
        </p:blipFill>
        <p:spPr bwMode="auto">
          <a:xfrm>
            <a:off x="233265" y="2053964"/>
            <a:ext cx="11856131" cy="375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43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r>
              <a:rPr lang="en-US" b="1" dirty="0"/>
              <a:t>Practical </a:t>
            </a:r>
            <a:r>
              <a:rPr lang="en-US" b="1" dirty="0" smtClean="0"/>
              <a:t>application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: Surgical procedures </a:t>
            </a:r>
            <a:endParaRPr lang="th-TH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May not be benefit or limited of data</a:t>
            </a:r>
          </a:p>
          <a:p>
            <a:r>
              <a:rPr lang="en-US" sz="3200" dirty="0" smtClean="0"/>
              <a:t>OB &amp; GYNE surgery</a:t>
            </a:r>
          </a:p>
          <a:p>
            <a:r>
              <a:rPr lang="en-US" sz="3200" dirty="0" smtClean="0"/>
              <a:t>Cardiac surgery</a:t>
            </a:r>
          </a:p>
          <a:p>
            <a:r>
              <a:rPr lang="en-US" sz="3200" dirty="0" smtClean="0"/>
              <a:t>Hip surgery </a:t>
            </a:r>
          </a:p>
        </p:txBody>
      </p:sp>
    </p:spTree>
    <p:extLst>
      <p:ext uri="{BB962C8B-B14F-4D97-AF65-F5344CB8AC3E}">
        <p14:creationId xmlns:p14="http://schemas.microsoft.com/office/powerpoint/2010/main" val="416362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Introduction : </a:t>
            </a:r>
            <a:r>
              <a:rPr lang="en-US" b="1" dirty="0">
                <a:solidFill>
                  <a:srgbClr val="0070C0"/>
                </a:solidFill>
              </a:rPr>
              <a:t>IV lidocaine</a:t>
            </a:r>
            <a:endParaRPr lang="th-TH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Perioperative lidocaine </a:t>
            </a:r>
            <a:r>
              <a:rPr lang="en-US" sz="3600" b="1" dirty="0"/>
              <a:t>infusion</a:t>
            </a:r>
            <a:endParaRPr lang="en-US" sz="3600" b="1" dirty="0" smtClean="0"/>
          </a:p>
          <a:p>
            <a:r>
              <a:rPr lang="en-US" sz="3200" dirty="0" smtClean="0"/>
              <a:t>Mechanisms of prolonged postoperative </a:t>
            </a:r>
            <a:r>
              <a:rPr lang="en-US" sz="3200" dirty="0"/>
              <a:t>benefit </a:t>
            </a:r>
            <a:endParaRPr lang="en-US" sz="3200" dirty="0" smtClean="0"/>
          </a:p>
          <a:p>
            <a:r>
              <a:rPr lang="en-US" sz="3200" dirty="0" smtClean="0"/>
              <a:t>Reviewed of clinical </a:t>
            </a:r>
            <a:r>
              <a:rPr lang="en-US" sz="3200" dirty="0"/>
              <a:t>literature </a:t>
            </a:r>
            <a:r>
              <a:rPr lang="en-US" sz="3200" dirty="0" smtClean="0"/>
              <a:t>for may </a:t>
            </a:r>
            <a:r>
              <a:rPr lang="en-US" sz="3200" dirty="0"/>
              <a:t>and may not be clinically </a:t>
            </a:r>
            <a:r>
              <a:rPr lang="en-US" sz="3200" dirty="0" smtClean="0"/>
              <a:t>useful</a:t>
            </a:r>
          </a:p>
          <a:p>
            <a:r>
              <a:rPr lang="en-US" sz="3200" dirty="0" smtClean="0"/>
              <a:t>Focus on attaining </a:t>
            </a:r>
            <a:r>
              <a:rPr lang="en-US" sz="3200" dirty="0"/>
              <a:t>postoperative </a:t>
            </a:r>
            <a:r>
              <a:rPr lang="en-US" sz="3200" dirty="0" smtClean="0"/>
              <a:t>benefits than </a:t>
            </a:r>
            <a:r>
              <a:rPr lang="en-US" sz="3200" dirty="0"/>
              <a:t>intraoperative indications</a:t>
            </a:r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89543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6" name="Picture 13" descr="Cover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9" t="73086" r="391" b="2269"/>
          <a:stretch/>
        </p:blipFill>
        <p:spPr bwMode="auto">
          <a:xfrm>
            <a:off x="335869" y="2174032"/>
            <a:ext cx="11856131" cy="319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47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r>
              <a:rPr lang="en-US" b="1" dirty="0"/>
              <a:t>Practical </a:t>
            </a:r>
            <a:r>
              <a:rPr lang="en-US" b="1" dirty="0" smtClean="0"/>
              <a:t>application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en-US" b="1" i="1" dirty="0"/>
              <a:t>Patient selection</a:t>
            </a:r>
            <a:endParaRPr lang="th-TH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Patients who may </a:t>
            </a:r>
            <a:r>
              <a:rPr lang="en-US" sz="3600" b="1" dirty="0" smtClean="0"/>
              <a:t>benefit</a:t>
            </a:r>
          </a:p>
          <a:p>
            <a:r>
              <a:rPr lang="en-US" sz="3200" b="1" i="1" dirty="0"/>
              <a:t>Alternative to regional </a:t>
            </a:r>
            <a:r>
              <a:rPr lang="en-US" sz="3200" b="1" i="1" dirty="0" smtClean="0"/>
              <a:t>analgesia</a:t>
            </a:r>
          </a:p>
          <a:p>
            <a:r>
              <a:rPr lang="en-US" sz="3200" dirty="0"/>
              <a:t>Enhanced recovery </a:t>
            </a:r>
            <a:r>
              <a:rPr lang="en-US" sz="3200" dirty="0" smtClean="0"/>
              <a:t>protocols</a:t>
            </a:r>
          </a:p>
          <a:p>
            <a:r>
              <a:rPr lang="en-US" sz="3200" dirty="0"/>
              <a:t>Opioid-sparing technique—obese, OSA, elderly, and those with opioid </a:t>
            </a:r>
            <a:r>
              <a:rPr lang="en-US" sz="3200" dirty="0" smtClean="0"/>
              <a:t>side-effects</a:t>
            </a:r>
          </a:p>
          <a:p>
            <a:r>
              <a:rPr lang="en-US" sz="3200" dirty="0" smtClean="0"/>
              <a:t>Chronic pain &amp; </a:t>
            </a:r>
            <a:r>
              <a:rPr lang="en-US" sz="3200" dirty="0"/>
              <a:t>Neuropathic pain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13004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r>
              <a:rPr lang="en-US" b="1" dirty="0"/>
              <a:t>Practical </a:t>
            </a:r>
            <a:r>
              <a:rPr lang="en-US" b="1" dirty="0" smtClean="0"/>
              <a:t>application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en-US" b="1" i="1" dirty="0"/>
              <a:t>Patient selection</a:t>
            </a:r>
            <a:endParaRPr lang="th-TH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High-risk </a:t>
            </a:r>
            <a:r>
              <a:rPr lang="en-US" sz="3600" b="1" dirty="0" smtClean="0"/>
              <a:t>patients</a:t>
            </a:r>
            <a:endParaRPr lang="en-US" sz="3200" dirty="0" smtClean="0"/>
          </a:p>
          <a:p>
            <a:r>
              <a:rPr lang="en-US" sz="3200" dirty="0" smtClean="0"/>
              <a:t>Heart diseases : Heart block, heart failure, arrhythmia </a:t>
            </a:r>
          </a:p>
          <a:p>
            <a:r>
              <a:rPr lang="en-US" sz="3200" dirty="0" smtClean="0"/>
              <a:t>Seizure disorder</a:t>
            </a:r>
          </a:p>
          <a:p>
            <a:r>
              <a:rPr lang="en-US" sz="3200" dirty="0" smtClean="0"/>
              <a:t>Hepatic and </a:t>
            </a:r>
            <a:r>
              <a:rPr lang="en-US" sz="3200" dirty="0"/>
              <a:t>renal </a:t>
            </a:r>
            <a:r>
              <a:rPr lang="en-US" sz="3200" dirty="0" smtClean="0"/>
              <a:t>dysfunction</a:t>
            </a:r>
          </a:p>
          <a:p>
            <a:r>
              <a:rPr lang="en-US" sz="3200" b="1" dirty="0" smtClean="0"/>
              <a:t>Regional or plexus block is contraindication for IV lidocaine</a:t>
            </a:r>
          </a:p>
          <a:p>
            <a:pPr marL="0" indent="0"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67779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r>
              <a:rPr lang="en-US" b="1" dirty="0"/>
              <a:t>Practical </a:t>
            </a:r>
            <a:r>
              <a:rPr lang="en-US" b="1" dirty="0" smtClean="0"/>
              <a:t>application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: Lidocaine </a:t>
            </a:r>
            <a:r>
              <a:rPr lang="en-US" b="1" dirty="0" smtClean="0"/>
              <a:t>Toxicity</a:t>
            </a:r>
            <a:endParaRPr lang="th-TH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Toxic level </a:t>
            </a:r>
            <a:r>
              <a:rPr lang="en-US" sz="3600" dirty="0"/>
              <a:t>of Lidocaine</a:t>
            </a:r>
          </a:p>
          <a:p>
            <a:pPr lvl="1"/>
            <a:r>
              <a:rPr lang="en-US" sz="3200" dirty="0" smtClean="0"/>
              <a:t>Plasma </a:t>
            </a:r>
            <a:r>
              <a:rPr lang="en-US" sz="3200" dirty="0"/>
              <a:t>level </a:t>
            </a:r>
            <a:r>
              <a:rPr lang="en-US" sz="3200" dirty="0" smtClean="0"/>
              <a:t>&gt; 5 </a:t>
            </a:r>
            <a:r>
              <a:rPr lang="en-US" sz="3200" dirty="0"/>
              <a:t>mcg/ml </a:t>
            </a:r>
            <a:endParaRPr lang="en-US" sz="3200" dirty="0" smtClean="0"/>
          </a:p>
          <a:p>
            <a:pPr lvl="1"/>
            <a:r>
              <a:rPr lang="en-US" sz="3200" dirty="0" smtClean="0"/>
              <a:t>At doses </a:t>
            </a:r>
            <a:r>
              <a:rPr lang="en-US" sz="3200" dirty="0"/>
              <a:t>used in the </a:t>
            </a:r>
            <a:r>
              <a:rPr lang="en-US" sz="3200" dirty="0" smtClean="0"/>
              <a:t>studies, </a:t>
            </a:r>
            <a:r>
              <a:rPr lang="en-US" sz="3200" dirty="0"/>
              <a:t>plasma concentrations remain </a:t>
            </a:r>
            <a:r>
              <a:rPr lang="en-US" sz="3200" dirty="0" smtClean="0"/>
              <a:t>&lt; 5 mcg/ml even </a:t>
            </a:r>
            <a:r>
              <a:rPr lang="en-US" sz="3200" dirty="0"/>
              <a:t>after 24 </a:t>
            </a:r>
            <a:r>
              <a:rPr lang="en-US" sz="3200" dirty="0" smtClean="0"/>
              <a:t>h infusion</a:t>
            </a:r>
          </a:p>
          <a:p>
            <a:r>
              <a:rPr lang="en-US" sz="3600" b="1" dirty="0" smtClean="0"/>
              <a:t>Toxicity </a:t>
            </a:r>
            <a:r>
              <a:rPr lang="en-US" sz="3600" b="1" dirty="0"/>
              <a:t>from perioperative lidocaine </a:t>
            </a:r>
            <a:r>
              <a:rPr lang="en-US" sz="3600" b="1" dirty="0" smtClean="0"/>
              <a:t>infusion is </a:t>
            </a:r>
            <a:r>
              <a:rPr lang="en-US" sz="3600" b="1" dirty="0"/>
              <a:t> exceedingly </a:t>
            </a:r>
            <a:r>
              <a:rPr lang="en-US" sz="3600" b="1" dirty="0" smtClean="0"/>
              <a:t>rare</a:t>
            </a:r>
          </a:p>
          <a:p>
            <a:r>
              <a:rPr lang="en-US" sz="3600" dirty="0" smtClean="0"/>
              <a:t>Only drowsiness is report in small </a:t>
            </a:r>
            <a:r>
              <a:rPr lang="en-US" sz="3600" dirty="0" smtClean="0"/>
              <a:t>number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03028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r>
              <a:rPr lang="en-US" b="1" dirty="0"/>
              <a:t>Practical </a:t>
            </a:r>
            <a:r>
              <a:rPr lang="en-US" b="1" dirty="0" smtClean="0"/>
              <a:t>application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: Lidocaine </a:t>
            </a:r>
            <a:r>
              <a:rPr lang="en-US" b="1" dirty="0" smtClean="0"/>
              <a:t>Toxicity</a:t>
            </a:r>
            <a:endParaRPr lang="th-TH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Monitoring </a:t>
            </a:r>
            <a:r>
              <a:rPr lang="en-US" sz="3600" dirty="0"/>
              <a:t>plasma lidocaine levels may be considered in patients at increased risk for lidocaine </a:t>
            </a:r>
            <a:r>
              <a:rPr lang="en-US" sz="3600" dirty="0" smtClean="0"/>
              <a:t>toxicity</a:t>
            </a:r>
          </a:p>
          <a:p>
            <a:pPr lvl="1"/>
            <a:r>
              <a:rPr lang="en-US" sz="3200" dirty="0" smtClean="0"/>
              <a:t>Abnormal liver </a:t>
            </a:r>
            <a:r>
              <a:rPr lang="en-US" sz="3200" dirty="0"/>
              <a:t>or kidney function 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77135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r>
              <a:rPr lang="en-US" b="1" dirty="0"/>
              <a:t>Practical application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Lidocaine </a:t>
            </a:r>
            <a:r>
              <a:rPr lang="en-US" b="1" dirty="0" smtClean="0"/>
              <a:t>Toxicity</a:t>
            </a:r>
            <a:endParaRPr lang="th-TH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" t="3482" r="1989" b="3389"/>
          <a:stretch/>
        </p:blipFill>
        <p:spPr>
          <a:xfrm>
            <a:off x="2751826" y="1690688"/>
            <a:ext cx="6947140" cy="5018371"/>
          </a:xfrm>
        </p:spPr>
      </p:pic>
    </p:spTree>
    <p:extLst>
      <p:ext uri="{BB962C8B-B14F-4D97-AF65-F5344CB8AC3E}">
        <p14:creationId xmlns:p14="http://schemas.microsoft.com/office/powerpoint/2010/main" val="116320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r>
              <a:rPr lang="en-US" b="1" dirty="0"/>
              <a:t>Practical </a:t>
            </a:r>
            <a:r>
              <a:rPr lang="en-US" b="1" dirty="0" smtClean="0"/>
              <a:t>application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en-US" dirty="0"/>
              <a:t> </a:t>
            </a:r>
            <a:r>
              <a:rPr lang="en-US" b="1" dirty="0"/>
              <a:t>P</a:t>
            </a:r>
            <a:r>
              <a:rPr lang="en-US" b="1" dirty="0" smtClean="0"/>
              <a:t>rotocol</a:t>
            </a:r>
            <a:endParaRPr lang="th-TH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23" y="1894613"/>
            <a:ext cx="11230154" cy="4389119"/>
          </a:xfrm>
        </p:spPr>
      </p:pic>
      <p:sp>
        <p:nvSpPr>
          <p:cNvPr id="5" name="TextBox 4"/>
          <p:cNvSpPr txBox="1"/>
          <p:nvPr/>
        </p:nvSpPr>
        <p:spPr>
          <a:xfrm>
            <a:off x="2329131" y="6404502"/>
            <a:ext cx="9989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/>
              <a:t>Adapted from University of Virginia Enhanced Recovery After Surgery </a:t>
            </a:r>
            <a:r>
              <a:rPr lang="en-US" sz="1800" b="1" i="1" dirty="0" smtClean="0"/>
              <a:t>Protocol </a:t>
            </a:r>
            <a:r>
              <a:rPr lang="en-US" sz="1800" b="1" i="1" dirty="0"/>
              <a:t>for Colorectal Surgery</a:t>
            </a:r>
            <a:endParaRPr lang="th-TH" sz="1800" b="1" i="1" dirty="0"/>
          </a:p>
        </p:txBody>
      </p:sp>
    </p:spTree>
    <p:extLst>
      <p:ext uri="{BB962C8B-B14F-4D97-AF65-F5344CB8AC3E}">
        <p14:creationId xmlns:p14="http://schemas.microsoft.com/office/powerpoint/2010/main" val="283672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r>
              <a:rPr lang="en-US" b="1" dirty="0" smtClean="0"/>
              <a:t>Conclusion : </a:t>
            </a:r>
            <a:r>
              <a:rPr lang="en-US" b="1" dirty="0"/>
              <a:t>perioperative </a:t>
            </a:r>
            <a:r>
              <a:rPr lang="en-US" b="1" dirty="0" smtClean="0"/>
              <a:t>lidocaine</a:t>
            </a:r>
            <a:endParaRPr lang="th-TH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600" dirty="0"/>
              <a:t>I.V. lidocaine </a:t>
            </a:r>
            <a:r>
              <a:rPr lang="en-US" sz="3600" dirty="0" smtClean="0"/>
              <a:t>is</a:t>
            </a:r>
          </a:p>
          <a:p>
            <a:pPr lvl="1"/>
            <a:r>
              <a:rPr lang="en-US" sz="3200" dirty="0"/>
              <a:t>A</a:t>
            </a:r>
            <a:r>
              <a:rPr lang="en-US" sz="3200" dirty="0" smtClean="0"/>
              <a:t>nti-inflammatory</a:t>
            </a:r>
            <a:r>
              <a:rPr lang="en-US" sz="3200" dirty="0"/>
              <a:t>, anti-</a:t>
            </a:r>
            <a:r>
              <a:rPr lang="en-US" sz="3200" dirty="0" err="1"/>
              <a:t>hyperalgesic</a:t>
            </a:r>
            <a:r>
              <a:rPr lang="en-US" sz="3200" dirty="0"/>
              <a:t>, and gastrointestinal pro-peristaltic </a:t>
            </a:r>
            <a:r>
              <a:rPr lang="en-US" sz="3200" dirty="0" smtClean="0"/>
              <a:t>drug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 smtClean="0"/>
              <a:t>Clinical effectiveness </a:t>
            </a:r>
          </a:p>
          <a:p>
            <a:pPr lvl="1"/>
            <a:r>
              <a:rPr lang="en-US" sz="3200" dirty="0" smtClean="0"/>
              <a:t>Decreased pain </a:t>
            </a:r>
            <a:r>
              <a:rPr lang="en-US" sz="3200" dirty="0"/>
              <a:t>scores, opioid analgesic consumption, and </a:t>
            </a:r>
            <a:r>
              <a:rPr lang="en-US" sz="3200" dirty="0" smtClean="0"/>
              <a:t>side-effects</a:t>
            </a:r>
          </a:p>
          <a:p>
            <a:pPr lvl="1"/>
            <a:r>
              <a:rPr lang="en-US" sz="3200" dirty="0" smtClean="0"/>
              <a:t>Enhanced recovery </a:t>
            </a:r>
            <a:r>
              <a:rPr lang="en-US" sz="3200" dirty="0"/>
              <a:t>after surgery outcomes</a:t>
            </a: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84192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r>
              <a:rPr lang="en-US" b="1" dirty="0" smtClean="0"/>
              <a:t>Conclusion : </a:t>
            </a:r>
            <a:r>
              <a:rPr lang="en-US" b="1" dirty="0"/>
              <a:t>perioperative </a:t>
            </a:r>
            <a:r>
              <a:rPr lang="en-US" b="1" dirty="0" smtClean="0"/>
              <a:t>lidocaine</a:t>
            </a:r>
            <a:endParaRPr lang="th-TH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600" dirty="0" smtClean="0"/>
              <a:t>Benefit varies by surgical procedures </a:t>
            </a:r>
          </a:p>
          <a:p>
            <a:pPr lvl="1"/>
            <a:r>
              <a:rPr lang="en-US" sz="3200" dirty="0" smtClean="0"/>
              <a:t>Abdominal surgery is highly evidence of benefit</a:t>
            </a:r>
          </a:p>
          <a:p>
            <a:pPr lvl="1"/>
            <a:r>
              <a:rPr lang="en-US" sz="3200" dirty="0" smtClean="0"/>
              <a:t>May alternative to </a:t>
            </a:r>
            <a:r>
              <a:rPr lang="en-US" sz="3200" dirty="0"/>
              <a:t>regional </a:t>
            </a:r>
            <a:r>
              <a:rPr lang="en-US" sz="3200" dirty="0" smtClean="0"/>
              <a:t>analgesia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 smtClean="0"/>
              <a:t>Low adverse side effect and toxicity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3600" dirty="0" smtClean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05839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your attention</a:t>
            </a:r>
            <a:endParaRPr lang="th-TH" sz="6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416" y="1984245"/>
            <a:ext cx="6798459" cy="4595517"/>
          </a:xfrm>
        </p:spPr>
      </p:pic>
    </p:spTree>
    <p:extLst>
      <p:ext uri="{BB962C8B-B14F-4D97-AF65-F5344CB8AC3E}">
        <p14:creationId xmlns:p14="http://schemas.microsoft.com/office/powerpoint/2010/main" val="305648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r>
              <a:rPr lang="en-US" b="1" dirty="0" smtClean="0"/>
              <a:t>Pharmacology : IV Lidocaine</a:t>
            </a:r>
            <a:endParaRPr lang="th-TH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</a:t>
            </a:r>
            <a:r>
              <a:rPr lang="en-US" sz="3200" dirty="0" smtClean="0"/>
              <a:t>mide-type </a:t>
            </a:r>
            <a:r>
              <a:rPr lang="en-US" sz="3200" dirty="0"/>
              <a:t>local </a:t>
            </a:r>
            <a:r>
              <a:rPr lang="en-US" sz="3200" dirty="0" smtClean="0"/>
              <a:t>anesthetic</a:t>
            </a:r>
          </a:p>
          <a:p>
            <a:r>
              <a:rPr lang="en-US" sz="3200" dirty="0" smtClean="0"/>
              <a:t>Elimination half-life :  90-120 min</a:t>
            </a:r>
          </a:p>
          <a:p>
            <a:r>
              <a:rPr lang="en-US" sz="3200" dirty="0"/>
              <a:t>Distribution: </a:t>
            </a:r>
            <a:r>
              <a:rPr lang="en-US" sz="3200" dirty="0" smtClean="0"/>
              <a:t>Lipophilic</a:t>
            </a:r>
            <a:r>
              <a:rPr lang="en-US" sz="3200" dirty="0"/>
              <a:t>, widely distributed into </a:t>
            </a:r>
            <a:r>
              <a:rPr lang="en-US" sz="3200" dirty="0" smtClean="0"/>
              <a:t>body</a:t>
            </a:r>
          </a:p>
          <a:p>
            <a:r>
              <a:rPr lang="en-US" sz="3200" dirty="0" smtClean="0"/>
              <a:t>Protein </a:t>
            </a:r>
            <a:r>
              <a:rPr lang="en-US" sz="3200" dirty="0"/>
              <a:t>binding: 60-80 </a:t>
            </a:r>
            <a:r>
              <a:rPr lang="en-US" sz="3200" dirty="0" smtClean="0"/>
              <a:t>%</a:t>
            </a:r>
          </a:p>
          <a:p>
            <a:r>
              <a:rPr lang="en-US" sz="3200" dirty="0"/>
              <a:t> Metabolism: 90% metabolite in the liver, 10 % unchanged drug excreted by </a:t>
            </a:r>
            <a:r>
              <a:rPr lang="en-US" sz="3200" dirty="0" smtClean="0"/>
              <a:t>kidney</a:t>
            </a:r>
          </a:p>
          <a:p>
            <a:r>
              <a:rPr lang="en-US" sz="3200" dirty="0" smtClean="0"/>
              <a:t>Metabolite : </a:t>
            </a:r>
            <a:r>
              <a:rPr lang="en-US" sz="3200" b="1" dirty="0" smtClean="0"/>
              <a:t>MEGX</a:t>
            </a:r>
            <a:r>
              <a:rPr lang="en-US" sz="3200" dirty="0" smtClean="0"/>
              <a:t> and GX</a:t>
            </a:r>
          </a:p>
          <a:p>
            <a:pPr marL="0" indent="0">
              <a:buNone/>
            </a:pPr>
            <a:endParaRPr lang="en-US" sz="3200" dirty="0" smtClean="0"/>
          </a:p>
          <a:p>
            <a:endParaRPr lang="en-US" sz="3200" dirty="0" smtClean="0"/>
          </a:p>
          <a:p>
            <a:endParaRPr lang="th-TH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9" t="10743" r="6027" b="3184"/>
          <a:stretch/>
        </p:blipFill>
        <p:spPr>
          <a:xfrm>
            <a:off x="7056408" y="4761783"/>
            <a:ext cx="4226944" cy="179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97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r>
              <a:rPr lang="en-US" b="1" dirty="0" smtClean="0"/>
              <a:t>Pharmacology : IV Lidocaine</a:t>
            </a:r>
            <a:endParaRPr lang="th-TH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Time </a:t>
            </a:r>
            <a:r>
              <a:rPr lang="en-US" sz="3200" dirty="0"/>
              <a:t>to steady state: 4–8 h</a:t>
            </a:r>
            <a:r>
              <a:rPr lang="en-US" sz="3200" dirty="0" smtClean="0"/>
              <a:t> (A continuous infusion without a bolus)</a:t>
            </a:r>
          </a:p>
          <a:p>
            <a:r>
              <a:rPr lang="en-US" sz="3200" dirty="0"/>
              <a:t>The context-sensitive </a:t>
            </a:r>
            <a:r>
              <a:rPr lang="en-US" sz="3200" dirty="0" smtClean="0"/>
              <a:t>half-time : </a:t>
            </a:r>
            <a:r>
              <a:rPr lang="en-US" sz="3200" dirty="0"/>
              <a:t>20–40 </a:t>
            </a:r>
            <a:r>
              <a:rPr lang="en-US" sz="3200" dirty="0" smtClean="0"/>
              <a:t>min (after 3 days infusion)</a:t>
            </a:r>
          </a:p>
          <a:p>
            <a:endParaRPr lang="en-US" sz="3200" dirty="0" smtClean="0"/>
          </a:p>
          <a:p>
            <a:pPr marL="0" indent="0">
              <a:buNone/>
            </a:pPr>
            <a:endParaRPr lang="th-TH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941" y="3707882"/>
            <a:ext cx="3150118" cy="315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13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r>
              <a:rPr lang="en-US" b="1" dirty="0" smtClean="0"/>
              <a:t>Pharmacology : IV Lidocaine</a:t>
            </a:r>
            <a:endParaRPr lang="th-TH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Mechanism of action </a:t>
            </a:r>
            <a:r>
              <a:rPr lang="en-US" sz="3600" b="1" dirty="0" smtClean="0"/>
              <a:t>: </a:t>
            </a:r>
            <a:r>
              <a:rPr lang="en-US" sz="3600" i="1" dirty="0" smtClean="0"/>
              <a:t>Classical </a:t>
            </a:r>
            <a:r>
              <a:rPr lang="en-US" sz="3600" i="1" dirty="0"/>
              <a:t>action of </a:t>
            </a:r>
            <a:r>
              <a:rPr lang="en-US" sz="3600" i="1" dirty="0" smtClean="0"/>
              <a:t>lidocaine</a:t>
            </a:r>
            <a:endParaRPr lang="en-US" sz="3600" b="1" dirty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  <a:p>
            <a:endParaRPr lang="th-TH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914" b="10415"/>
          <a:stretch/>
        </p:blipFill>
        <p:spPr>
          <a:xfrm>
            <a:off x="0" y="2377804"/>
            <a:ext cx="6729025" cy="44801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45524" y="2412309"/>
            <a:ext cx="53570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Drug directly contact to the neural tissues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Block of sodium channels in neural tissues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Interrupting neuronal transmission</a:t>
            </a:r>
          </a:p>
        </p:txBody>
      </p:sp>
    </p:spTree>
    <p:extLst>
      <p:ext uri="{BB962C8B-B14F-4D97-AF65-F5344CB8AC3E}">
        <p14:creationId xmlns:p14="http://schemas.microsoft.com/office/powerpoint/2010/main" val="90093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r>
              <a:rPr lang="en-US" b="1" dirty="0" smtClean="0"/>
              <a:t>Pharmacology : IV Lidocaine</a:t>
            </a:r>
            <a:endParaRPr lang="th-TH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Mechanism of action </a:t>
            </a:r>
            <a:r>
              <a:rPr lang="en-US" sz="3600" b="1" dirty="0" smtClean="0"/>
              <a:t>: </a:t>
            </a:r>
            <a:r>
              <a:rPr lang="en-US" sz="3600" dirty="0" smtClean="0"/>
              <a:t>IV </a:t>
            </a:r>
            <a:r>
              <a:rPr lang="en-US" sz="3600" dirty="0"/>
              <a:t>lidocaine </a:t>
            </a:r>
            <a:endParaRPr lang="en-US" sz="3600" b="1" dirty="0" smtClean="0"/>
          </a:p>
          <a:p>
            <a:pPr marL="0" indent="0">
              <a:buNone/>
            </a:pPr>
            <a:r>
              <a:rPr lang="en-US" sz="3200" dirty="0"/>
              <a:t>Significant analgesic, anti-</a:t>
            </a:r>
            <a:r>
              <a:rPr lang="en-US" sz="3200" dirty="0" err="1"/>
              <a:t>hyperalgesic</a:t>
            </a:r>
            <a:r>
              <a:rPr lang="en-US" sz="3200" dirty="0"/>
              <a:t>, and anti-inflammatory properties</a:t>
            </a:r>
          </a:p>
          <a:p>
            <a:r>
              <a:rPr lang="en-US" sz="3200" dirty="0" smtClean="0"/>
              <a:t>Sodium channel </a:t>
            </a:r>
            <a:r>
              <a:rPr lang="en-US" sz="3200" dirty="0"/>
              <a:t>blockade</a:t>
            </a:r>
            <a:endParaRPr lang="en-US" sz="3200" dirty="0" smtClean="0"/>
          </a:p>
          <a:p>
            <a:r>
              <a:rPr lang="en-US" sz="3200" dirty="0" smtClean="0"/>
              <a:t>Reduces sensitivity </a:t>
            </a:r>
            <a:r>
              <a:rPr lang="en-US" sz="3200" dirty="0"/>
              <a:t>and activity of spinal cord </a:t>
            </a:r>
            <a:r>
              <a:rPr lang="en-US" sz="3200" dirty="0" smtClean="0"/>
              <a:t>neurons</a:t>
            </a:r>
          </a:p>
          <a:p>
            <a:r>
              <a:rPr lang="en-US" sz="3200" dirty="0" smtClean="0"/>
              <a:t>Decreases </a:t>
            </a:r>
            <a:r>
              <a:rPr lang="en-US" sz="3200" i="1" dirty="0" smtClean="0"/>
              <a:t>NMDA </a:t>
            </a:r>
            <a:r>
              <a:rPr lang="en-US" sz="3200" dirty="0" smtClean="0"/>
              <a:t>post-synaptic depolarization</a:t>
            </a:r>
          </a:p>
          <a:p>
            <a:endParaRPr lang="en-US" sz="3200" dirty="0" smtClean="0"/>
          </a:p>
          <a:p>
            <a:pPr marL="0" indent="0">
              <a:buNone/>
            </a:pPr>
            <a:endParaRPr lang="en-US" sz="3600" dirty="0" smtClean="0"/>
          </a:p>
          <a:p>
            <a:endParaRPr lang="en-US" sz="3600" dirty="0"/>
          </a:p>
          <a:p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16593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6" t="3532" r="3704" b="3543"/>
          <a:stretch/>
        </p:blipFill>
        <p:spPr>
          <a:xfrm>
            <a:off x="6486388" y="1690687"/>
            <a:ext cx="4295956" cy="5110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r>
              <a:rPr lang="en-US" b="1" dirty="0" smtClean="0"/>
              <a:t>Pharmacology : IV Lidocaine</a:t>
            </a:r>
            <a:endParaRPr lang="th-TH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90688"/>
            <a:ext cx="6219645" cy="51108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i="1" dirty="0" smtClean="0"/>
              <a:t>Benefits of </a:t>
            </a:r>
            <a:r>
              <a:rPr lang="en-US" sz="3600" b="1" i="1" dirty="0"/>
              <a:t>p</a:t>
            </a:r>
            <a:r>
              <a:rPr lang="en-US" sz="3600" b="1" i="1" dirty="0" smtClean="0"/>
              <a:t>erioperative lidocaine infusion</a:t>
            </a:r>
          </a:p>
          <a:p>
            <a:pPr marL="0" indent="0">
              <a:buNone/>
            </a:pPr>
            <a:r>
              <a:rPr lang="en-US" sz="3200" dirty="0"/>
              <a:t>Reductions in </a:t>
            </a:r>
          </a:p>
          <a:p>
            <a:pPr marL="457200" indent="-457200"/>
            <a:r>
              <a:rPr lang="en-US" sz="3200" dirty="0"/>
              <a:t>Pain  </a:t>
            </a:r>
          </a:p>
          <a:p>
            <a:pPr marL="457200" indent="-457200"/>
            <a:r>
              <a:rPr lang="en-US" sz="3200" dirty="0"/>
              <a:t>Nausea  </a:t>
            </a:r>
          </a:p>
          <a:p>
            <a:pPr marL="457200" indent="-457200"/>
            <a:r>
              <a:rPr lang="en-US" sz="3200" dirty="0"/>
              <a:t>Ileus  </a:t>
            </a:r>
          </a:p>
          <a:p>
            <a:pPr marL="457200" indent="-457200"/>
            <a:r>
              <a:rPr lang="en-US" sz="3200" dirty="0"/>
              <a:t>Opioid requirement</a:t>
            </a:r>
          </a:p>
          <a:p>
            <a:pPr marL="457200" indent="-457200"/>
            <a:r>
              <a:rPr lang="en-US" sz="3200" dirty="0"/>
              <a:t>Length of hospital </a:t>
            </a:r>
            <a:r>
              <a:rPr lang="en-US" sz="3200" dirty="0" smtClean="0"/>
              <a:t>stay</a:t>
            </a:r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196356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16580</TotalTime>
  <Words>1208</Words>
  <Application>Microsoft Office PowerPoint</Application>
  <PresentationFormat>Widescreen</PresentationFormat>
  <Paragraphs>244</Paragraphs>
  <Slides>49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Angsana New</vt:lpstr>
      <vt:lpstr>Arial</vt:lpstr>
      <vt:lpstr>Calibri</vt:lpstr>
      <vt:lpstr>Calibri Light</vt:lpstr>
      <vt:lpstr>Cordia New</vt:lpstr>
      <vt:lpstr>Wingdings</vt:lpstr>
      <vt:lpstr>Office Theme</vt:lpstr>
      <vt:lpstr>Perioperative Use of Intravenous Lidocaine</vt:lpstr>
      <vt:lpstr>Anesthesiology 4 2017, Vol.126, 729-737</vt:lpstr>
      <vt:lpstr>Introduction : IV lidocaine</vt:lpstr>
      <vt:lpstr>Introduction : IV lidocaine</vt:lpstr>
      <vt:lpstr>Pharmacology : IV Lidocaine</vt:lpstr>
      <vt:lpstr>Pharmacology : IV Lidocaine</vt:lpstr>
      <vt:lpstr>Pharmacology : IV Lidocaine</vt:lpstr>
      <vt:lpstr>Pharmacology : IV Lidocaine</vt:lpstr>
      <vt:lpstr>Pharmacology : IV Lidocaine</vt:lpstr>
      <vt:lpstr>Pharmacology : IV Lidocaine</vt:lpstr>
      <vt:lpstr>Pharmacology : IV Lidocaine</vt:lpstr>
      <vt:lpstr>Pharmacology : IV Lidocaine</vt:lpstr>
      <vt:lpstr>Pharmacology : IV Lidocaine</vt:lpstr>
      <vt:lpstr>Pharmacology : IV Lidocaine</vt:lpstr>
      <vt:lpstr>Pharmacology : IV Lidocaine</vt:lpstr>
      <vt:lpstr>Pharmacology : IV Lidocaine</vt:lpstr>
      <vt:lpstr>Clinical Applications : Abdominal Surgery</vt:lpstr>
      <vt:lpstr>PowerPoint Presentation</vt:lpstr>
      <vt:lpstr>Clinical Applications : Abdominal Surgery</vt:lpstr>
      <vt:lpstr>Clinical Applications : Abdominal Surgery</vt:lpstr>
      <vt:lpstr>Clinical Applications : Abdominal Surgery</vt:lpstr>
      <vt:lpstr>Clinical Applications : Abdominal Surgery</vt:lpstr>
      <vt:lpstr>Clinical Applications : Abdominal Surgery</vt:lpstr>
      <vt:lpstr>Clinical Applications : Abdominal Surgery</vt:lpstr>
      <vt:lpstr>Clinical Applications : Abdominal Surgery</vt:lpstr>
      <vt:lpstr>Clinical Applications : Genitourinary Surgery</vt:lpstr>
      <vt:lpstr>Clinical Applications : OB&amp;GYNE Surgery</vt:lpstr>
      <vt:lpstr>Clinical Applications : OB&amp;GYNE Surgery</vt:lpstr>
      <vt:lpstr>Clinical Applications : Breast Surgery</vt:lpstr>
      <vt:lpstr>Clinical Applications : Ambulatory Surgery</vt:lpstr>
      <vt:lpstr>Clinical Applications : Ambulatory Surgery</vt:lpstr>
      <vt:lpstr>Clinical Applications : Cardiothoracic Surgery</vt:lpstr>
      <vt:lpstr>Clinical Applications : Cardiothoracic Surgery</vt:lpstr>
      <vt:lpstr>Clinical Applications : Cardiothoracic Surgery</vt:lpstr>
      <vt:lpstr>Clinical Applications : Hip Surgery</vt:lpstr>
      <vt:lpstr>Clinical Applications : Spine Surgery</vt:lpstr>
      <vt:lpstr>Practical application : Surgical procedures </vt:lpstr>
      <vt:lpstr>PowerPoint Presentation</vt:lpstr>
      <vt:lpstr>Practical application : Surgical procedures </vt:lpstr>
      <vt:lpstr>PowerPoint Presentation</vt:lpstr>
      <vt:lpstr>Practical application : Patient selection</vt:lpstr>
      <vt:lpstr>Practical application : Patient selection</vt:lpstr>
      <vt:lpstr>Practical application : Lidocaine Toxicity</vt:lpstr>
      <vt:lpstr>Practical application : Lidocaine Toxicity</vt:lpstr>
      <vt:lpstr>Practical application : Lidocaine Toxicity</vt:lpstr>
      <vt:lpstr>Practical application :  Protocol</vt:lpstr>
      <vt:lpstr>Conclusion : perioperative lidocaine</vt:lpstr>
      <vt:lpstr>Conclusion : perioperative lidocaine</vt:lpstr>
      <vt:lpstr>Thank you for your attention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Perioperative Use of Intravenous Lidocaine</dc:title>
  <dc:creator>Asus</dc:creator>
  <cp:lastModifiedBy>Asus</cp:lastModifiedBy>
  <cp:revision>98</cp:revision>
  <dcterms:created xsi:type="dcterms:W3CDTF">2017-10-06T11:09:11Z</dcterms:created>
  <dcterms:modified xsi:type="dcterms:W3CDTF">2017-10-18T00:09:01Z</dcterms:modified>
</cp:coreProperties>
</file>